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Google Sans"/>
      <p:regular r:id="rId27"/>
      <p:bold r:id="rId28"/>
      <p:italic r:id="rId29"/>
      <p:boldItalic r:id="rId30"/>
    </p:embeddedFont>
    <p:embeddedFont>
      <p:font typeface="Google Sans Medium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Vijay Janapa Redd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GoogleSans-bold.fntdata"/><Relationship Id="rId27" Type="http://schemas.openxmlformats.org/officeDocument/2006/relationships/font" Target="fonts/Google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Medium-regular.fntdata"/><Relationship Id="rId30" Type="http://schemas.openxmlformats.org/officeDocument/2006/relationships/font" Target="fonts/GoogleSans-boldItalic.fntdata"/><Relationship Id="rId11" Type="http://schemas.openxmlformats.org/officeDocument/2006/relationships/slide" Target="slides/slide6.xml"/><Relationship Id="rId33" Type="http://schemas.openxmlformats.org/officeDocument/2006/relationships/font" Target="fonts/GoogleSansMedium-italic.fntdata"/><Relationship Id="rId10" Type="http://schemas.openxmlformats.org/officeDocument/2006/relationships/slide" Target="slides/slide5.xml"/><Relationship Id="rId32" Type="http://schemas.openxmlformats.org/officeDocument/2006/relationships/font" Target="fonts/GoogleSansMedium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7.xml"/><Relationship Id="rId34" Type="http://schemas.openxmlformats.org/officeDocument/2006/relationships/font" Target="fonts/GoogleSa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HelveticaNeue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17T22:55:43.518">
    <p:pos x="6000" y="0"/>
    <p:text>Chart: https://machinelearning.apple.com/research/hey-siri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chinelearning.apple.com/research/hey-siri" TargetMode="External"/><Relationship Id="rId3" Type="http://schemas.openxmlformats.org/officeDocument/2006/relationships/hyperlink" Target="https://pixabay.com/ru/illustrations/%D0%B0%D0%B9%D1%84%D0%BE%D0%BD-%D1%85-%D0%BC%D0%BE%D0%B1%D0%B8%D0%BB%D1%8C%D0%BD%D1%8B%D0%B9-%D1%85-%D0%BC%D0%B0%D0%BA%D0%B5%D1%82-iphone-3365689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chinelearning.apple.com/research/hey-siri" TargetMode="External"/><Relationship Id="rId3" Type="http://schemas.openxmlformats.org/officeDocument/2006/relationships/hyperlink" Target="https://pixabay.com/ru/illustrations/%D0%B0%D0%B9%D1%84%D0%BE%D0%BD-%D1%85-%D0%BC%D0%BE%D0%B1%D0%B8%D0%BB%D1%8C%D0%BD%D1%8B%D0%B9-%D1%85-%D0%BC%D0%B0%D0%BA%D0%B5%D1%82-iphone-3365689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chinelearning.apple.com/research/hey-siri" TargetMode="External"/><Relationship Id="rId3" Type="http://schemas.openxmlformats.org/officeDocument/2006/relationships/hyperlink" Target="https://pixabay.com/ru/illustrations/%D0%B0%D0%B9%D1%84%D0%BE%D0%BD-%D1%85-%D0%BC%D0%BE%D0%B1%D0%B8%D0%BB%D1%8C%D0%BD%D1%8B%D0%B9-%D1%85-%D0%BC%D0%B0%D0%BA%D0%B5%D1%82-iphone-3365689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chinelearning.apple.com/research/hey-siri" TargetMode="External"/><Relationship Id="rId3" Type="http://schemas.openxmlformats.org/officeDocument/2006/relationships/hyperlink" Target="https://pixabay.com/ru/illustrations/%D0%B0%D0%B9%D1%84%D0%BE%D0%BD-%D1%85-%D0%BC%D0%BE%D0%B1%D0%B8%D0%BB%D1%8C%D0%BD%D1%8B%D0%B9-%D1%85-%D0%BC%D0%B0%D0%BA%D0%B5%D1%82-iphone-3365689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chinelearning.apple.com/research/hey-siri" TargetMode="External"/><Relationship Id="rId3" Type="http://schemas.openxmlformats.org/officeDocument/2006/relationships/hyperlink" Target="https://pixabay.com/ru/illustrations/%D0%B0%D0%B9%D1%84%D0%BE%D0%BD-%D1%85-%D0%BC%D0%BE%D0%B1%D0%B8%D0%BB%D1%8C%D0%BD%D1%8B%D0%B9-%D1%85-%D0%BC%D0%B0%D0%BA%D0%B5%D1%82-iphone-3365689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chinelearning.apple.com/research/hey-siri" TargetMode="External"/><Relationship Id="rId3" Type="http://schemas.openxmlformats.org/officeDocument/2006/relationships/hyperlink" Target="https://pixabay.com/illustrations/iphone-x-iphone-x-mockup-iphone-3365689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arch.creativecommons.org/photos/7df7b01f-ccba-4c45-ab7d-a421c89b3913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chinelearning.apple.com/research/hey-siri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4ca29c69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4ca29c69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to talk about cascade architecture -- tinyML -- tiny models -- lower accuracy, so can we do better?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cb1016d10_1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cb1016d10_1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https://machinelearning.apple.com/research/hey-siri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https://pixabay.com/ru/illustrations/%D0%B0%D0%B9%D1%84%D0%BE%D0%BD-%D1%85-%D0%BC%D0%BE%D0%B1%D0%B8%D0%BB%D1%8C%D0%BD%D1%8B%D0%B9-%D1%85-%D0%BC%D0%B0%D0%BA%D0%B5%D1%82-iphone-3365689/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cb1016d10_1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cb1016d10_1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https://machinelearning.apple.com/research/hey-siri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https://pixabay.com/ru/illustrations/%D0%B0%D0%B9%D1%84%D0%BE%D0%BD-%D1%85-%D0%BC%D0%BE%D0%B1%D0%B8%D0%BB%D1%8C%D0%BD%D1%8B%D0%B9-%D1%85-%D0%BC%D0%B0%D0%BA%D0%B5%D1%82-iphone-3365689/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cb1016d10_1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cb1016d10_1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https://machinelearning.apple.com/research/hey-siri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https://pixabay.com/ru/illustrations/%D0%B0%D0%B9%D1%84%D0%BE%D0%BD-%D1%85-%D0%BC%D0%BE%D0%B1%D0%B8%D0%BB%D1%8C%D0%BD%D1%8B%D0%B9-%D1%85-%D0%BC%D0%B0%D0%BA%D0%B5%D1%82-iphone-3365689/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cb1016d10_1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cb1016d10_1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https://machinelearning.apple.com/research/hey-siri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https://pixabay.com/ru/illustrations/%D0%B0%D0%B9%D1%84%D0%BE%D0%BD-%D1%85-%D0%BC%D0%BE%D0%B1%D0%B8%D0%BB%D1%8C%D0%BD%D1%8B%D0%B9-%D1%85-%D0%BC%D0%B0%D0%BA%D0%B5%D1%82-iphone-3365689/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cb1016d10_1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cb1016d10_1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https://machinelearning.apple.com/research/hey-siri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https://pixabay.com/ru/illustrations/%D0%B0%D0%B9%D1%84%D0%BE%D0%BD-%D1%85-%D0%BC%D0%BE%D0%B1%D0%B8%D0%BB%D1%8C%D0%BD%D1%8B%D0%B9-%D1%85-%D0%BC%D0%B0%D0%BA%D0%B5%D1%82-iphone-3365689/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cb1016d10_1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cb1016d10_1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https://machinelearning.apple.com/research/hey-siri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https://pixabay.com/illustrations/iphone-x-iphone-x-mockup-iphone-3365689/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c322ab5c9_2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c322ab5c9_2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https://machinelearning.apple.com/research/hey-siri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c322ab5c9_2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c322ab5c9_2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perhaps you have said Hey Siri!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https://search.creativecommons.org/photos/7df7b01f-ccba-4c45-ab7d-a421c89b3913</a:t>
            </a:r>
            <a:br>
              <a:rPr lang="en"/>
            </a:br>
            <a:r>
              <a:rPr lang="en"/>
              <a:t>Edits to make it a GIF my own (Dhilan R)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c322ab5c9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c322ab5c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cb1016d1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cb1016d1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TINYML is very specific and that’s where it is good vs. general in the cloud (tie back to the federated model)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cb1016d1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cb1016d1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TINYML is very specific and that’s where it is good vs. general in the cloud (tie back to the federated model)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c322ab5c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c322ab5c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cb1016d10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cb1016d10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Permissive to discriminative: Second stage model that’s more discriminative, send query to the cloud that’s even more accurate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>
                <a:solidFill>
                  <a:srgbClr val="3C4043"/>
                </a:solidFill>
              </a:rPr>
              <a:t>Then the cloud can efficiently process a LARGE COMPLEX model to figure out the complex command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</a:rPr>
              <a:t>This is a federated approach!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>
                <a:solidFill>
                  <a:srgbClr val="3C4043"/>
                </a:solidFill>
              </a:rPr>
              <a:t>IMAGE NOTE:</a:t>
            </a:r>
            <a:r>
              <a:rPr b="1" lang="en">
                <a:solidFill>
                  <a:schemeClr val="dk1"/>
                </a:solidFill>
              </a:rPr>
              <a:t> Large Network drawn in 2-3-2 (ours, I hope)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b1016d10_1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cb1016d10_1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Permissive to discriminative: Second stage model that’s more discriminative, send query to the cloud that’s even more accurate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https://pixabay.com/vectors/batteries-loading-icons-set-flat-1379208/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>
                <a:solidFill>
                  <a:srgbClr val="3C4043"/>
                </a:solidFill>
              </a:rPr>
              <a:t>Then the cloud can efficiently process a LARGE COMPLEX model to figure out the complex command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</a:rPr>
              <a:t>This is a federated approach!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>
                <a:solidFill>
                  <a:srgbClr val="3C4043"/>
                </a:solidFill>
              </a:rPr>
              <a:t>IMAGE NOTE:</a:t>
            </a:r>
            <a:r>
              <a:rPr b="1" lang="en">
                <a:solidFill>
                  <a:schemeClr val="dk1"/>
                </a:solidFill>
              </a:rPr>
              <a:t> Large Network drawn in 2-3-2 (ours, I hope)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cb1016d10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cb1016d10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Permissive to discriminative: Second stage model that’s more discriminative, send query to the cloud that’s even more accurate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https://pixabay.com/vectors/batteries-loading-icons-set-flat-1379208/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>
                <a:solidFill>
                  <a:srgbClr val="3C4043"/>
                </a:solidFill>
              </a:rPr>
              <a:t>Then the cloud can efficiently process a LARGE COMPLEX model to figure out the complex command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4043"/>
                </a:solidFill>
              </a:rPr>
              <a:t>This is a federated approach!</a:t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>
                <a:solidFill>
                  <a:srgbClr val="3C4043"/>
                </a:solidFill>
              </a:rPr>
              <a:t>IMAGE NOTE:</a:t>
            </a:r>
            <a:r>
              <a:rPr b="1" lang="en">
                <a:solidFill>
                  <a:schemeClr val="dk1"/>
                </a:solidFill>
              </a:rPr>
              <a:t> Large Network drawn in 2-3-2 (ours, I hope); I think its one LM generated using neuralnet. --alex/HX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c322ab5c9_2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c322ab5c9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https://machinelearning.apple.com/research/hey-siri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https://pixabay.com/illustrations/iphone-x-iphone-x-mockup-iphone-3365689/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bg>
      <p:bgPr>
        <a:solidFill>
          <a:srgbClr val="A51C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">
  <p:cSld name="Blank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Fullscreen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Show Presenter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bg>
      <p:bgPr>
        <a:solidFill>
          <a:srgbClr val="F1F3F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1">
  <p:cSld name="TITLE_2_2_1_3">
    <p:bg>
      <p:bgPr>
        <a:solidFill>
          <a:srgbClr val="F1F3F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45539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Flip">
  <p:cSld name="TITLE_2_2_1_2">
    <p:bg>
      <p:bgPr>
        <a:solidFill>
          <a:srgbClr val="F1F3F4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bg>
      <p:bgPr>
        <a:solidFill>
          <a:srgbClr val="F1F3F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Flip">
  <p:cSld name="TITLE_2_2_1_1_1">
    <p:bg>
      <p:bgPr>
        <a:solidFill>
          <a:srgbClr val="F1F3F4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5" name="Google Shape;85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bg>
      <p:bgPr>
        <a:solidFill>
          <a:srgbClr val="F1F3F4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92" name="Google Shape;92;p20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bg>
      <p:bgPr>
        <a:solidFill>
          <a:srgbClr val="EA8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21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1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3.jp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</a:t>
            </a:r>
            <a:r>
              <a:rPr lang="en"/>
              <a:t> Architectures</a:t>
            </a:r>
            <a:endParaRPr/>
          </a:p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14" y="1126592"/>
            <a:ext cx="4011898" cy="40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1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“Hey Siri”</a:t>
            </a:r>
            <a:endParaRPr b="1"/>
          </a:p>
        </p:txBody>
      </p:sp>
      <p:sp>
        <p:nvSpPr>
          <p:cNvPr id="365" name="Google Shape;365;p31"/>
          <p:cNvSpPr/>
          <p:nvPr/>
        </p:nvSpPr>
        <p:spPr>
          <a:xfrm>
            <a:off x="2326913" y="2344900"/>
            <a:ext cx="1315800" cy="11811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Voice Trigger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Detector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66" name="Google Shape;366;p31"/>
          <p:cNvCxnSpPr/>
          <p:nvPr/>
        </p:nvCxnSpPr>
        <p:spPr>
          <a:xfrm flipH="1" rot="10800000">
            <a:off x="2984813" y="2869760"/>
            <a:ext cx="900" cy="404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7" name="Google Shape;367;p31"/>
          <p:cNvSpPr/>
          <p:nvPr/>
        </p:nvSpPr>
        <p:spPr>
          <a:xfrm>
            <a:off x="2326900" y="4201250"/>
            <a:ext cx="1315800" cy="53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Core Audio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68" name="Google Shape;368;p31"/>
          <p:cNvCxnSpPr>
            <a:stCxn id="367" idx="0"/>
            <a:endCxn id="365" idx="2"/>
          </p:cNvCxnSpPr>
          <p:nvPr/>
        </p:nvCxnSpPr>
        <p:spPr>
          <a:xfrm rot="10800000">
            <a:off x="2984800" y="3525950"/>
            <a:ext cx="0" cy="675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1"/>
          <p:cNvCxnSpPr/>
          <p:nvPr/>
        </p:nvCxnSpPr>
        <p:spPr>
          <a:xfrm>
            <a:off x="1648027" y="4474700"/>
            <a:ext cx="8025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cxnSp>
      <p:sp>
        <p:nvSpPr>
          <p:cNvPr id="370" name="Google Shape;370;p31"/>
          <p:cNvSpPr/>
          <p:nvPr/>
        </p:nvSpPr>
        <p:spPr>
          <a:xfrm>
            <a:off x="369450" y="4201150"/>
            <a:ext cx="1373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“Hey Siri”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/>
          <p:nvPr/>
        </p:nvSpPr>
        <p:spPr>
          <a:xfrm>
            <a:off x="4726325" y="468473"/>
            <a:ext cx="2190000" cy="14748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14" y="1126592"/>
            <a:ext cx="4011898" cy="40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“Hey Siri”</a:t>
            </a:r>
            <a:endParaRPr b="1"/>
          </a:p>
        </p:txBody>
      </p:sp>
      <p:sp>
        <p:nvSpPr>
          <p:cNvPr id="378" name="Google Shape;378;p32"/>
          <p:cNvSpPr/>
          <p:nvPr/>
        </p:nvSpPr>
        <p:spPr>
          <a:xfrm>
            <a:off x="2326913" y="2344900"/>
            <a:ext cx="1315800" cy="11811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Voice Trigger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Detector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79" name="Google Shape;379;p32"/>
          <p:cNvCxnSpPr/>
          <p:nvPr/>
        </p:nvCxnSpPr>
        <p:spPr>
          <a:xfrm flipH="1" rot="10800000">
            <a:off x="2984813" y="2869760"/>
            <a:ext cx="900" cy="404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80" name="Google Shape;380;p32"/>
          <p:cNvSpPr/>
          <p:nvPr/>
        </p:nvSpPr>
        <p:spPr>
          <a:xfrm>
            <a:off x="2326900" y="4201250"/>
            <a:ext cx="1315800" cy="53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Core Audio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81" name="Google Shape;381;p32"/>
          <p:cNvCxnSpPr>
            <a:stCxn id="380" idx="0"/>
            <a:endCxn id="378" idx="2"/>
          </p:cNvCxnSpPr>
          <p:nvPr/>
        </p:nvCxnSpPr>
        <p:spPr>
          <a:xfrm rot="10800000">
            <a:off x="2984800" y="3525950"/>
            <a:ext cx="0" cy="675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32"/>
          <p:cNvCxnSpPr/>
          <p:nvPr/>
        </p:nvCxnSpPr>
        <p:spPr>
          <a:xfrm flipH="1" rot="10800000">
            <a:off x="2994500" y="1610225"/>
            <a:ext cx="1325700" cy="6258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cxnSp>
      <p:cxnSp>
        <p:nvCxnSpPr>
          <p:cNvPr id="383" name="Google Shape;383;p32"/>
          <p:cNvCxnSpPr/>
          <p:nvPr/>
        </p:nvCxnSpPr>
        <p:spPr>
          <a:xfrm>
            <a:off x="1648027" y="4474700"/>
            <a:ext cx="8025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cxnSp>
      <p:pic>
        <p:nvPicPr>
          <p:cNvPr id="384" name="Google Shape;3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032" y="707396"/>
            <a:ext cx="561456" cy="4884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32"/>
          <p:cNvGrpSpPr/>
          <p:nvPr/>
        </p:nvGrpSpPr>
        <p:grpSpPr>
          <a:xfrm>
            <a:off x="5730435" y="564260"/>
            <a:ext cx="1037251" cy="1283162"/>
            <a:chOff x="6146572" y="1233511"/>
            <a:chExt cx="1764932" cy="2183362"/>
          </a:xfrm>
        </p:grpSpPr>
        <p:pic>
          <p:nvPicPr>
            <p:cNvPr id="386" name="Google Shape;386;p32"/>
            <p:cNvPicPr preferRelativeResize="0"/>
            <p:nvPr/>
          </p:nvPicPr>
          <p:blipFill rotWithShape="1">
            <a:blip r:embed="rId5">
              <a:alphaModFix/>
            </a:blip>
            <a:srcRect b="1980" l="0" r="0" t="0"/>
            <a:stretch/>
          </p:blipFill>
          <p:spPr>
            <a:xfrm>
              <a:off x="6146572" y="1233511"/>
              <a:ext cx="782287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2"/>
            <p:cNvPicPr preferRelativeResize="0"/>
            <p:nvPr/>
          </p:nvPicPr>
          <p:blipFill rotWithShape="1">
            <a:blip r:embed="rId5">
              <a:alphaModFix/>
            </a:blip>
            <a:srcRect b="1980" l="0" r="0" t="0"/>
            <a:stretch/>
          </p:blipFill>
          <p:spPr>
            <a:xfrm flipH="1">
              <a:off x="6634228" y="1233511"/>
              <a:ext cx="841748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2"/>
            <p:cNvPicPr preferRelativeResize="0"/>
            <p:nvPr/>
          </p:nvPicPr>
          <p:blipFill rotWithShape="1">
            <a:blip r:embed="rId5">
              <a:alphaModFix/>
            </a:blip>
            <a:srcRect b="1400" l="-800" r="800" t="0"/>
            <a:stretch/>
          </p:blipFill>
          <p:spPr>
            <a:xfrm>
              <a:off x="7129217" y="1233511"/>
              <a:ext cx="782287" cy="21833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" name="Google Shape;389;p32"/>
          <p:cNvSpPr/>
          <p:nvPr/>
        </p:nvSpPr>
        <p:spPr>
          <a:xfrm>
            <a:off x="4811519" y="1195874"/>
            <a:ext cx="904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Servers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0" name="Google Shape;390;p32"/>
          <p:cNvSpPr/>
          <p:nvPr/>
        </p:nvSpPr>
        <p:spPr>
          <a:xfrm>
            <a:off x="369450" y="4201150"/>
            <a:ext cx="1373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“Hey Siri”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/>
          <p:nvPr/>
        </p:nvSpPr>
        <p:spPr>
          <a:xfrm>
            <a:off x="4726325" y="468473"/>
            <a:ext cx="2190000" cy="14748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14" y="1126592"/>
            <a:ext cx="4011898" cy="40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“Hey Siri”</a:t>
            </a:r>
            <a:endParaRPr b="1"/>
          </a:p>
        </p:txBody>
      </p:sp>
      <p:sp>
        <p:nvSpPr>
          <p:cNvPr id="398" name="Google Shape;398;p33"/>
          <p:cNvSpPr/>
          <p:nvPr/>
        </p:nvSpPr>
        <p:spPr>
          <a:xfrm>
            <a:off x="2326913" y="2344900"/>
            <a:ext cx="1315800" cy="11811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Voice Trigger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Detector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99" name="Google Shape;399;p33"/>
          <p:cNvCxnSpPr/>
          <p:nvPr/>
        </p:nvCxnSpPr>
        <p:spPr>
          <a:xfrm flipH="1" rot="10800000">
            <a:off x="2984813" y="2869760"/>
            <a:ext cx="900" cy="404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00" name="Google Shape;400;p33"/>
          <p:cNvSpPr/>
          <p:nvPr/>
        </p:nvSpPr>
        <p:spPr>
          <a:xfrm>
            <a:off x="2326900" y="4201250"/>
            <a:ext cx="1315800" cy="53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Core Audio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01" name="Google Shape;401;p33"/>
          <p:cNvCxnSpPr>
            <a:stCxn id="400" idx="0"/>
            <a:endCxn id="398" idx="2"/>
          </p:cNvCxnSpPr>
          <p:nvPr/>
        </p:nvCxnSpPr>
        <p:spPr>
          <a:xfrm rot="10800000">
            <a:off x="2984800" y="3525950"/>
            <a:ext cx="0" cy="675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3"/>
          <p:cNvCxnSpPr/>
          <p:nvPr/>
        </p:nvCxnSpPr>
        <p:spPr>
          <a:xfrm flipH="1" rot="10800000">
            <a:off x="2994500" y="1610225"/>
            <a:ext cx="1325700" cy="6258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cxnSp>
      <p:cxnSp>
        <p:nvCxnSpPr>
          <p:cNvPr id="403" name="Google Shape;403;p33"/>
          <p:cNvCxnSpPr/>
          <p:nvPr/>
        </p:nvCxnSpPr>
        <p:spPr>
          <a:xfrm>
            <a:off x="1648027" y="4474700"/>
            <a:ext cx="8025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cxnSp>
      <p:sp>
        <p:nvSpPr>
          <p:cNvPr id="404" name="Google Shape;404;p33"/>
          <p:cNvSpPr/>
          <p:nvPr/>
        </p:nvSpPr>
        <p:spPr>
          <a:xfrm>
            <a:off x="4726325" y="2436225"/>
            <a:ext cx="4011900" cy="2524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05" name="Google Shape;405;p33"/>
          <p:cNvCxnSpPr/>
          <p:nvPr/>
        </p:nvCxnSpPr>
        <p:spPr>
          <a:xfrm>
            <a:off x="3640050" y="2344900"/>
            <a:ext cx="1096500" cy="87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3"/>
          <p:cNvSpPr/>
          <p:nvPr/>
        </p:nvSpPr>
        <p:spPr>
          <a:xfrm>
            <a:off x="5016275" y="3763975"/>
            <a:ext cx="3432000" cy="1061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33"/>
          <p:cNvCxnSpPr>
            <a:endCxn id="408" idx="1"/>
          </p:cNvCxnSpPr>
          <p:nvPr/>
        </p:nvCxnSpPr>
        <p:spPr>
          <a:xfrm flipH="1" rot="10800000">
            <a:off x="4491315" y="4294675"/>
            <a:ext cx="9045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sp>
        <p:nvSpPr>
          <p:cNvPr id="409" name="Google Shape;409;p33"/>
          <p:cNvSpPr/>
          <p:nvPr/>
        </p:nvSpPr>
        <p:spPr>
          <a:xfrm>
            <a:off x="7023626" y="3959725"/>
            <a:ext cx="1057500" cy="6699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10" name="Google Shape;410;p33"/>
          <p:cNvCxnSpPr>
            <a:stCxn id="409" idx="1"/>
            <a:endCxn id="408" idx="3"/>
          </p:cNvCxnSpPr>
          <p:nvPr/>
        </p:nvCxnSpPr>
        <p:spPr>
          <a:xfrm rot="10800000">
            <a:off x="6594626" y="4294675"/>
            <a:ext cx="429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11" name="Google Shape;411;p33"/>
          <p:cNvSpPr/>
          <p:nvPr/>
        </p:nvSpPr>
        <p:spPr>
          <a:xfrm>
            <a:off x="7336271" y="3346957"/>
            <a:ext cx="13158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Always On</a:t>
            </a:r>
            <a:endParaRPr b="1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5395815" y="3959725"/>
            <a:ext cx="1198800" cy="669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 Audio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12" name="Google Shape;412;p33"/>
          <p:cNvCxnSpPr/>
          <p:nvPr/>
        </p:nvCxnSpPr>
        <p:spPr>
          <a:xfrm>
            <a:off x="3640200" y="3520875"/>
            <a:ext cx="1095600" cy="143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3" name="Google Shape;4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032" y="707396"/>
            <a:ext cx="561456" cy="4884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33"/>
          <p:cNvGrpSpPr/>
          <p:nvPr/>
        </p:nvGrpSpPr>
        <p:grpSpPr>
          <a:xfrm>
            <a:off x="5730435" y="564260"/>
            <a:ext cx="1037251" cy="1283162"/>
            <a:chOff x="6146572" y="1233511"/>
            <a:chExt cx="1764932" cy="2183362"/>
          </a:xfrm>
        </p:grpSpPr>
        <p:pic>
          <p:nvPicPr>
            <p:cNvPr id="415" name="Google Shape;415;p33"/>
            <p:cNvPicPr preferRelativeResize="0"/>
            <p:nvPr/>
          </p:nvPicPr>
          <p:blipFill rotWithShape="1">
            <a:blip r:embed="rId5">
              <a:alphaModFix/>
            </a:blip>
            <a:srcRect b="1980" l="0" r="0" t="0"/>
            <a:stretch/>
          </p:blipFill>
          <p:spPr>
            <a:xfrm>
              <a:off x="6146572" y="1233511"/>
              <a:ext cx="782287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33"/>
            <p:cNvPicPr preferRelativeResize="0"/>
            <p:nvPr/>
          </p:nvPicPr>
          <p:blipFill rotWithShape="1">
            <a:blip r:embed="rId5">
              <a:alphaModFix/>
            </a:blip>
            <a:srcRect b="1980" l="0" r="0" t="0"/>
            <a:stretch/>
          </p:blipFill>
          <p:spPr>
            <a:xfrm flipH="1">
              <a:off x="6634228" y="1233511"/>
              <a:ext cx="841748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33"/>
            <p:cNvPicPr preferRelativeResize="0"/>
            <p:nvPr/>
          </p:nvPicPr>
          <p:blipFill rotWithShape="1">
            <a:blip r:embed="rId5">
              <a:alphaModFix/>
            </a:blip>
            <a:srcRect b="1400" l="-800" r="800" t="0"/>
            <a:stretch/>
          </p:blipFill>
          <p:spPr>
            <a:xfrm>
              <a:off x="7129217" y="1233511"/>
              <a:ext cx="782287" cy="21833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33"/>
          <p:cNvSpPr/>
          <p:nvPr/>
        </p:nvSpPr>
        <p:spPr>
          <a:xfrm>
            <a:off x="4811519" y="1195874"/>
            <a:ext cx="904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Servers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369450" y="4201150"/>
            <a:ext cx="1373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“Hey Siri”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4500625" y="3076375"/>
            <a:ext cx="4157000" cy="1228125"/>
          </a:xfrm>
          <a:custGeom>
            <a:rect b="b" l="l" r="r" t="t"/>
            <a:pathLst>
              <a:path extrusionOk="0" h="49125" w="166280">
                <a:moveTo>
                  <a:pt x="158498" y="49125"/>
                </a:moveTo>
                <a:lnTo>
                  <a:pt x="166280" y="49125"/>
                </a:lnTo>
                <a:lnTo>
                  <a:pt x="166280" y="0"/>
                </a:lnTo>
                <a:lnTo>
                  <a:pt x="0" y="1309"/>
                </a:ln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/>
          <p:nvPr/>
        </p:nvSpPr>
        <p:spPr>
          <a:xfrm>
            <a:off x="4726325" y="468473"/>
            <a:ext cx="2190000" cy="14748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14" y="1126592"/>
            <a:ext cx="4011898" cy="40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“Hey Siri”</a:t>
            </a:r>
            <a:endParaRPr b="1"/>
          </a:p>
        </p:txBody>
      </p:sp>
      <p:sp>
        <p:nvSpPr>
          <p:cNvPr id="428" name="Google Shape;428;p34"/>
          <p:cNvSpPr/>
          <p:nvPr/>
        </p:nvSpPr>
        <p:spPr>
          <a:xfrm>
            <a:off x="2326913" y="2344900"/>
            <a:ext cx="1315800" cy="11811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Voice Trigger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Detector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29" name="Google Shape;429;p34"/>
          <p:cNvCxnSpPr/>
          <p:nvPr/>
        </p:nvCxnSpPr>
        <p:spPr>
          <a:xfrm flipH="1" rot="10800000">
            <a:off x="2984813" y="2869760"/>
            <a:ext cx="900" cy="404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30" name="Google Shape;430;p34"/>
          <p:cNvSpPr/>
          <p:nvPr/>
        </p:nvSpPr>
        <p:spPr>
          <a:xfrm>
            <a:off x="2326900" y="4201250"/>
            <a:ext cx="1315800" cy="53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Core Audio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31" name="Google Shape;431;p34"/>
          <p:cNvCxnSpPr>
            <a:stCxn id="430" idx="0"/>
            <a:endCxn id="428" idx="2"/>
          </p:cNvCxnSpPr>
          <p:nvPr/>
        </p:nvCxnSpPr>
        <p:spPr>
          <a:xfrm rot="10800000">
            <a:off x="2984800" y="3525950"/>
            <a:ext cx="0" cy="675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34"/>
          <p:cNvCxnSpPr/>
          <p:nvPr/>
        </p:nvCxnSpPr>
        <p:spPr>
          <a:xfrm flipH="1" rot="10800000">
            <a:off x="2994500" y="1610225"/>
            <a:ext cx="1325700" cy="6258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cxnSp>
      <p:cxnSp>
        <p:nvCxnSpPr>
          <p:cNvPr id="433" name="Google Shape;433;p34"/>
          <p:cNvCxnSpPr/>
          <p:nvPr/>
        </p:nvCxnSpPr>
        <p:spPr>
          <a:xfrm>
            <a:off x="1648027" y="4474700"/>
            <a:ext cx="8025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cxnSp>
      <p:sp>
        <p:nvSpPr>
          <p:cNvPr id="434" name="Google Shape;434;p34"/>
          <p:cNvSpPr/>
          <p:nvPr/>
        </p:nvSpPr>
        <p:spPr>
          <a:xfrm>
            <a:off x="4726325" y="2436225"/>
            <a:ext cx="4011900" cy="2524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35" name="Google Shape;435;p34"/>
          <p:cNvCxnSpPr/>
          <p:nvPr/>
        </p:nvCxnSpPr>
        <p:spPr>
          <a:xfrm>
            <a:off x="3640050" y="2344900"/>
            <a:ext cx="1096500" cy="87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34"/>
          <p:cNvSpPr/>
          <p:nvPr/>
        </p:nvSpPr>
        <p:spPr>
          <a:xfrm>
            <a:off x="5016275" y="3763975"/>
            <a:ext cx="3432000" cy="1061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4"/>
          <p:cNvSpPr/>
          <p:nvPr/>
        </p:nvSpPr>
        <p:spPr>
          <a:xfrm>
            <a:off x="5016275" y="2588275"/>
            <a:ext cx="2156700" cy="1061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8" name="Google Shape;438;p34"/>
          <p:cNvCxnSpPr>
            <a:endCxn id="439" idx="1"/>
          </p:cNvCxnSpPr>
          <p:nvPr/>
        </p:nvCxnSpPr>
        <p:spPr>
          <a:xfrm flipH="1" rot="10800000">
            <a:off x="4491315" y="4294675"/>
            <a:ext cx="9045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cxnSp>
        <p:nvCxnSpPr>
          <p:cNvPr id="440" name="Google Shape;440;p34"/>
          <p:cNvCxnSpPr>
            <a:stCxn id="441" idx="3"/>
            <a:endCxn id="442" idx="0"/>
          </p:cNvCxnSpPr>
          <p:nvPr/>
        </p:nvCxnSpPr>
        <p:spPr>
          <a:xfrm>
            <a:off x="6617813" y="3101950"/>
            <a:ext cx="934500" cy="857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2" name="Google Shape;442;p34"/>
          <p:cNvSpPr/>
          <p:nvPr/>
        </p:nvSpPr>
        <p:spPr>
          <a:xfrm>
            <a:off x="7023626" y="3959725"/>
            <a:ext cx="1057500" cy="6699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5419013" y="2767000"/>
            <a:ext cx="1198800" cy="669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Larger NN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43" name="Google Shape;443;p34"/>
          <p:cNvCxnSpPr>
            <a:stCxn id="441" idx="2"/>
          </p:cNvCxnSpPr>
          <p:nvPr/>
        </p:nvCxnSpPr>
        <p:spPr>
          <a:xfrm>
            <a:off x="6018413" y="3436900"/>
            <a:ext cx="0" cy="916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4" name="Google Shape;444;p34"/>
          <p:cNvCxnSpPr>
            <a:stCxn id="442" idx="1"/>
            <a:endCxn id="439" idx="3"/>
          </p:cNvCxnSpPr>
          <p:nvPr/>
        </p:nvCxnSpPr>
        <p:spPr>
          <a:xfrm rot="10800000">
            <a:off x="6594626" y="4294675"/>
            <a:ext cx="429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5" name="Google Shape;445;p34"/>
          <p:cNvCxnSpPr>
            <a:endCxn id="441" idx="1"/>
          </p:cNvCxnSpPr>
          <p:nvPr/>
        </p:nvCxnSpPr>
        <p:spPr>
          <a:xfrm flipH="1" rot="10800000">
            <a:off x="4491413" y="3101950"/>
            <a:ext cx="9276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sp>
        <p:nvSpPr>
          <p:cNvPr id="446" name="Google Shape;446;p34"/>
          <p:cNvSpPr/>
          <p:nvPr/>
        </p:nvSpPr>
        <p:spPr>
          <a:xfrm>
            <a:off x="7336271" y="3346957"/>
            <a:ext cx="13158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Always On</a:t>
            </a:r>
            <a:endParaRPr b="1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7" name="Google Shape;447;p34"/>
          <p:cNvSpPr/>
          <p:nvPr/>
        </p:nvSpPr>
        <p:spPr>
          <a:xfrm>
            <a:off x="7172975" y="2588275"/>
            <a:ext cx="1373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More</a:t>
            </a:r>
            <a:endParaRPr b="1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Accurate</a:t>
            </a:r>
            <a:endParaRPr b="1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5395815" y="3959725"/>
            <a:ext cx="1198800" cy="669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 Audio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48" name="Google Shape;448;p34"/>
          <p:cNvCxnSpPr/>
          <p:nvPr/>
        </p:nvCxnSpPr>
        <p:spPr>
          <a:xfrm>
            <a:off x="3640200" y="3520875"/>
            <a:ext cx="1095600" cy="143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9" name="Google Shape;4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032" y="707396"/>
            <a:ext cx="561456" cy="4884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34"/>
          <p:cNvGrpSpPr/>
          <p:nvPr/>
        </p:nvGrpSpPr>
        <p:grpSpPr>
          <a:xfrm>
            <a:off x="5730435" y="564260"/>
            <a:ext cx="1037251" cy="1283162"/>
            <a:chOff x="6146572" y="1233511"/>
            <a:chExt cx="1764932" cy="2183362"/>
          </a:xfrm>
        </p:grpSpPr>
        <p:pic>
          <p:nvPicPr>
            <p:cNvPr id="451" name="Google Shape;451;p34"/>
            <p:cNvPicPr preferRelativeResize="0"/>
            <p:nvPr/>
          </p:nvPicPr>
          <p:blipFill rotWithShape="1">
            <a:blip r:embed="rId5">
              <a:alphaModFix/>
            </a:blip>
            <a:srcRect b="1980" l="0" r="0" t="0"/>
            <a:stretch/>
          </p:blipFill>
          <p:spPr>
            <a:xfrm>
              <a:off x="6146572" y="1233511"/>
              <a:ext cx="782287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34"/>
            <p:cNvPicPr preferRelativeResize="0"/>
            <p:nvPr/>
          </p:nvPicPr>
          <p:blipFill rotWithShape="1">
            <a:blip r:embed="rId5">
              <a:alphaModFix/>
            </a:blip>
            <a:srcRect b="1980" l="0" r="0" t="0"/>
            <a:stretch/>
          </p:blipFill>
          <p:spPr>
            <a:xfrm flipH="1">
              <a:off x="6634228" y="1233511"/>
              <a:ext cx="841748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34"/>
            <p:cNvPicPr preferRelativeResize="0"/>
            <p:nvPr/>
          </p:nvPicPr>
          <p:blipFill rotWithShape="1">
            <a:blip r:embed="rId5">
              <a:alphaModFix/>
            </a:blip>
            <a:srcRect b="1400" l="-800" r="800" t="0"/>
            <a:stretch/>
          </p:blipFill>
          <p:spPr>
            <a:xfrm>
              <a:off x="7129217" y="1233511"/>
              <a:ext cx="782287" cy="21833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p34"/>
          <p:cNvSpPr/>
          <p:nvPr/>
        </p:nvSpPr>
        <p:spPr>
          <a:xfrm>
            <a:off x="4811519" y="1195874"/>
            <a:ext cx="904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Servers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5" name="Google Shape;455;p34"/>
          <p:cNvSpPr/>
          <p:nvPr/>
        </p:nvSpPr>
        <p:spPr>
          <a:xfrm>
            <a:off x="369450" y="4201150"/>
            <a:ext cx="1373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“Hey Siri”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/>
          <p:nvPr/>
        </p:nvSpPr>
        <p:spPr>
          <a:xfrm>
            <a:off x="3430925" y="468473"/>
            <a:ext cx="2190000" cy="14748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0586" y="1126592"/>
            <a:ext cx="4011898" cy="40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5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“Hey Siri”</a:t>
            </a:r>
            <a:endParaRPr b="1"/>
          </a:p>
        </p:txBody>
      </p:sp>
      <p:sp>
        <p:nvSpPr>
          <p:cNvPr id="463" name="Google Shape;463;p35"/>
          <p:cNvSpPr/>
          <p:nvPr/>
        </p:nvSpPr>
        <p:spPr>
          <a:xfrm>
            <a:off x="1031513" y="2344900"/>
            <a:ext cx="1315800" cy="11811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Voice Trigger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Detector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64" name="Google Shape;464;p35"/>
          <p:cNvCxnSpPr/>
          <p:nvPr/>
        </p:nvCxnSpPr>
        <p:spPr>
          <a:xfrm flipH="1" rot="10800000">
            <a:off x="1689413" y="2869760"/>
            <a:ext cx="900" cy="404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5" name="Google Shape;465;p35"/>
          <p:cNvSpPr/>
          <p:nvPr/>
        </p:nvSpPr>
        <p:spPr>
          <a:xfrm>
            <a:off x="1031500" y="4201250"/>
            <a:ext cx="1315800" cy="53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Core Audio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66" name="Google Shape;466;p35"/>
          <p:cNvCxnSpPr>
            <a:stCxn id="465" idx="0"/>
            <a:endCxn id="463" idx="2"/>
          </p:cNvCxnSpPr>
          <p:nvPr/>
        </p:nvCxnSpPr>
        <p:spPr>
          <a:xfrm rot="10800000">
            <a:off x="1689400" y="3525950"/>
            <a:ext cx="0" cy="675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35"/>
          <p:cNvCxnSpPr/>
          <p:nvPr/>
        </p:nvCxnSpPr>
        <p:spPr>
          <a:xfrm flipH="1" rot="10800000">
            <a:off x="1699100" y="1610225"/>
            <a:ext cx="1325700" cy="6258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cxnSp>
      <p:cxnSp>
        <p:nvCxnSpPr>
          <p:cNvPr id="468" name="Google Shape;468;p35"/>
          <p:cNvCxnSpPr/>
          <p:nvPr/>
        </p:nvCxnSpPr>
        <p:spPr>
          <a:xfrm>
            <a:off x="352627" y="4474700"/>
            <a:ext cx="8025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cxnSp>
      <p:sp>
        <p:nvSpPr>
          <p:cNvPr id="469" name="Google Shape;469;p35"/>
          <p:cNvSpPr/>
          <p:nvPr/>
        </p:nvSpPr>
        <p:spPr>
          <a:xfrm>
            <a:off x="3430925" y="2436225"/>
            <a:ext cx="4011900" cy="2524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70" name="Google Shape;470;p35"/>
          <p:cNvCxnSpPr/>
          <p:nvPr/>
        </p:nvCxnSpPr>
        <p:spPr>
          <a:xfrm>
            <a:off x="2344650" y="2344900"/>
            <a:ext cx="1096500" cy="87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35"/>
          <p:cNvSpPr/>
          <p:nvPr/>
        </p:nvSpPr>
        <p:spPr>
          <a:xfrm>
            <a:off x="3720875" y="3763975"/>
            <a:ext cx="3432000" cy="1061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5"/>
          <p:cNvSpPr/>
          <p:nvPr/>
        </p:nvSpPr>
        <p:spPr>
          <a:xfrm>
            <a:off x="3720875" y="2588275"/>
            <a:ext cx="2156700" cy="1061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3" name="Google Shape;473;p35"/>
          <p:cNvCxnSpPr>
            <a:endCxn id="474" idx="1"/>
          </p:cNvCxnSpPr>
          <p:nvPr/>
        </p:nvCxnSpPr>
        <p:spPr>
          <a:xfrm flipH="1" rot="10800000">
            <a:off x="3195915" y="4294675"/>
            <a:ext cx="9045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cxnSp>
        <p:nvCxnSpPr>
          <p:cNvPr id="475" name="Google Shape;475;p35"/>
          <p:cNvCxnSpPr>
            <a:stCxn id="476" idx="3"/>
            <a:endCxn id="477" idx="0"/>
          </p:cNvCxnSpPr>
          <p:nvPr/>
        </p:nvCxnSpPr>
        <p:spPr>
          <a:xfrm>
            <a:off x="5322413" y="3101950"/>
            <a:ext cx="934500" cy="857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77" name="Google Shape;477;p35"/>
          <p:cNvSpPr/>
          <p:nvPr/>
        </p:nvSpPr>
        <p:spPr>
          <a:xfrm>
            <a:off x="5728226" y="3959725"/>
            <a:ext cx="1057500" cy="6699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6" name="Google Shape;476;p35"/>
          <p:cNvSpPr/>
          <p:nvPr/>
        </p:nvSpPr>
        <p:spPr>
          <a:xfrm>
            <a:off x="4123613" y="2767000"/>
            <a:ext cx="1198800" cy="669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Larger NN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78" name="Google Shape;478;p35"/>
          <p:cNvCxnSpPr>
            <a:stCxn id="476" idx="2"/>
          </p:cNvCxnSpPr>
          <p:nvPr/>
        </p:nvCxnSpPr>
        <p:spPr>
          <a:xfrm>
            <a:off x="4723013" y="3436900"/>
            <a:ext cx="0" cy="916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79" name="Google Shape;479;p35"/>
          <p:cNvCxnSpPr>
            <a:stCxn id="477" idx="1"/>
            <a:endCxn id="474" idx="3"/>
          </p:cNvCxnSpPr>
          <p:nvPr/>
        </p:nvCxnSpPr>
        <p:spPr>
          <a:xfrm rot="10800000">
            <a:off x="5299226" y="4294675"/>
            <a:ext cx="429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80" name="Google Shape;480;p35"/>
          <p:cNvCxnSpPr>
            <a:endCxn id="476" idx="1"/>
          </p:cNvCxnSpPr>
          <p:nvPr/>
        </p:nvCxnSpPr>
        <p:spPr>
          <a:xfrm flipH="1" rot="10800000">
            <a:off x="3196013" y="3101950"/>
            <a:ext cx="9276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sp>
        <p:nvSpPr>
          <p:cNvPr id="481" name="Google Shape;481;p35"/>
          <p:cNvSpPr/>
          <p:nvPr/>
        </p:nvSpPr>
        <p:spPr>
          <a:xfrm>
            <a:off x="6040871" y="3346957"/>
            <a:ext cx="13158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Always On</a:t>
            </a:r>
            <a:endParaRPr b="1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2" name="Google Shape;482;p35"/>
          <p:cNvSpPr/>
          <p:nvPr/>
        </p:nvSpPr>
        <p:spPr>
          <a:xfrm>
            <a:off x="5877575" y="2588275"/>
            <a:ext cx="1373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More</a:t>
            </a:r>
            <a:endParaRPr b="1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Accurate</a:t>
            </a:r>
            <a:endParaRPr b="1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3" name="Google Shape;4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931" y="3806671"/>
            <a:ext cx="1188000" cy="863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35"/>
          <p:cNvCxnSpPr/>
          <p:nvPr/>
        </p:nvCxnSpPr>
        <p:spPr>
          <a:xfrm flipH="1" rot="10800000">
            <a:off x="7537800" y="4107400"/>
            <a:ext cx="1050600" cy="113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35"/>
          <p:cNvCxnSpPr/>
          <p:nvPr/>
        </p:nvCxnSpPr>
        <p:spPr>
          <a:xfrm flipH="1" rot="10800000">
            <a:off x="7452213" y="4334272"/>
            <a:ext cx="1169100" cy="3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6" name="Google Shape;4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0675" y="4213154"/>
            <a:ext cx="163076" cy="1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5"/>
          <p:cNvSpPr/>
          <p:nvPr/>
        </p:nvSpPr>
        <p:spPr>
          <a:xfrm>
            <a:off x="7372200" y="4216050"/>
            <a:ext cx="163200" cy="163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5"/>
          <p:cNvSpPr/>
          <p:nvPr/>
        </p:nvSpPr>
        <p:spPr>
          <a:xfrm rot="-533236">
            <a:off x="8600357" y="4086549"/>
            <a:ext cx="240791" cy="231028"/>
          </a:xfrm>
          <a:prstGeom prst="rect">
            <a:avLst/>
          </a:prstGeom>
          <a:solidFill>
            <a:srgbClr val="EA4335">
              <a:alpha val="25490"/>
            </a:srgbClr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5"/>
          <p:cNvSpPr/>
          <p:nvPr/>
        </p:nvSpPr>
        <p:spPr>
          <a:xfrm>
            <a:off x="4100415" y="3959725"/>
            <a:ext cx="1198800" cy="669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 Audio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89" name="Google Shape;489;p35"/>
          <p:cNvCxnSpPr/>
          <p:nvPr/>
        </p:nvCxnSpPr>
        <p:spPr>
          <a:xfrm>
            <a:off x="2344800" y="3520875"/>
            <a:ext cx="1095600" cy="143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0" name="Google Shape;4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7632" y="707396"/>
            <a:ext cx="561456" cy="4884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35"/>
          <p:cNvGrpSpPr/>
          <p:nvPr/>
        </p:nvGrpSpPr>
        <p:grpSpPr>
          <a:xfrm>
            <a:off x="4435035" y="564260"/>
            <a:ext cx="1037251" cy="1283162"/>
            <a:chOff x="6146572" y="1233511"/>
            <a:chExt cx="1764932" cy="2183362"/>
          </a:xfrm>
        </p:grpSpPr>
        <p:pic>
          <p:nvPicPr>
            <p:cNvPr id="492" name="Google Shape;492;p35"/>
            <p:cNvPicPr preferRelativeResize="0"/>
            <p:nvPr/>
          </p:nvPicPr>
          <p:blipFill rotWithShape="1">
            <a:blip r:embed="rId7">
              <a:alphaModFix/>
            </a:blip>
            <a:srcRect b="1980" l="0" r="0" t="0"/>
            <a:stretch/>
          </p:blipFill>
          <p:spPr>
            <a:xfrm>
              <a:off x="6146572" y="1233511"/>
              <a:ext cx="782287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35"/>
            <p:cNvPicPr preferRelativeResize="0"/>
            <p:nvPr/>
          </p:nvPicPr>
          <p:blipFill rotWithShape="1">
            <a:blip r:embed="rId7">
              <a:alphaModFix/>
            </a:blip>
            <a:srcRect b="1980" l="0" r="0" t="0"/>
            <a:stretch/>
          </p:blipFill>
          <p:spPr>
            <a:xfrm flipH="1">
              <a:off x="6634228" y="1233511"/>
              <a:ext cx="841748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5"/>
            <p:cNvPicPr preferRelativeResize="0"/>
            <p:nvPr/>
          </p:nvPicPr>
          <p:blipFill rotWithShape="1">
            <a:blip r:embed="rId7">
              <a:alphaModFix/>
            </a:blip>
            <a:srcRect b="1400" l="-800" r="800" t="0"/>
            <a:stretch/>
          </p:blipFill>
          <p:spPr>
            <a:xfrm>
              <a:off x="7129217" y="1233511"/>
              <a:ext cx="782287" cy="21833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35"/>
          <p:cNvSpPr/>
          <p:nvPr/>
        </p:nvSpPr>
        <p:spPr>
          <a:xfrm>
            <a:off x="3516119" y="1195874"/>
            <a:ext cx="904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Servers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"/>
          <p:cNvSpPr/>
          <p:nvPr/>
        </p:nvSpPr>
        <p:spPr>
          <a:xfrm>
            <a:off x="3430925" y="468473"/>
            <a:ext cx="2190000" cy="14748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0586" y="1126592"/>
            <a:ext cx="4011898" cy="40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6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“Hey Siri”</a:t>
            </a:r>
            <a:endParaRPr b="1"/>
          </a:p>
        </p:txBody>
      </p:sp>
      <p:sp>
        <p:nvSpPr>
          <p:cNvPr id="503" name="Google Shape;503;p36"/>
          <p:cNvSpPr/>
          <p:nvPr/>
        </p:nvSpPr>
        <p:spPr>
          <a:xfrm>
            <a:off x="1031513" y="2344900"/>
            <a:ext cx="1315800" cy="11811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Voice Trigger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Detector</a:t>
            </a:r>
            <a:endParaRPr b="1" sz="1500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04" name="Google Shape;504;p36"/>
          <p:cNvCxnSpPr/>
          <p:nvPr/>
        </p:nvCxnSpPr>
        <p:spPr>
          <a:xfrm flipH="1" rot="10800000">
            <a:off x="1689413" y="2869760"/>
            <a:ext cx="900" cy="404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05" name="Google Shape;505;p36"/>
          <p:cNvSpPr/>
          <p:nvPr/>
        </p:nvSpPr>
        <p:spPr>
          <a:xfrm>
            <a:off x="1031500" y="4201250"/>
            <a:ext cx="1315800" cy="53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Core Audio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06" name="Google Shape;506;p36"/>
          <p:cNvCxnSpPr>
            <a:stCxn id="505" idx="0"/>
            <a:endCxn id="503" idx="2"/>
          </p:cNvCxnSpPr>
          <p:nvPr/>
        </p:nvCxnSpPr>
        <p:spPr>
          <a:xfrm rot="10800000">
            <a:off x="1689400" y="3525950"/>
            <a:ext cx="0" cy="675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36"/>
          <p:cNvCxnSpPr/>
          <p:nvPr/>
        </p:nvCxnSpPr>
        <p:spPr>
          <a:xfrm flipH="1" rot="10800000">
            <a:off x="1699100" y="1610225"/>
            <a:ext cx="1325700" cy="6258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cxnSp>
      <p:cxnSp>
        <p:nvCxnSpPr>
          <p:cNvPr id="508" name="Google Shape;508;p36"/>
          <p:cNvCxnSpPr/>
          <p:nvPr/>
        </p:nvCxnSpPr>
        <p:spPr>
          <a:xfrm>
            <a:off x="352627" y="4474700"/>
            <a:ext cx="8025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cxnSp>
      <p:sp>
        <p:nvSpPr>
          <p:cNvPr id="509" name="Google Shape;509;p36"/>
          <p:cNvSpPr/>
          <p:nvPr/>
        </p:nvSpPr>
        <p:spPr>
          <a:xfrm>
            <a:off x="3430925" y="2436225"/>
            <a:ext cx="4011900" cy="2524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10" name="Google Shape;510;p36"/>
          <p:cNvCxnSpPr/>
          <p:nvPr/>
        </p:nvCxnSpPr>
        <p:spPr>
          <a:xfrm>
            <a:off x="2344650" y="2344900"/>
            <a:ext cx="1096500" cy="87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36"/>
          <p:cNvSpPr/>
          <p:nvPr/>
        </p:nvSpPr>
        <p:spPr>
          <a:xfrm>
            <a:off x="3720875" y="3763975"/>
            <a:ext cx="3432000" cy="1061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"/>
          <p:cNvSpPr/>
          <p:nvPr/>
        </p:nvSpPr>
        <p:spPr>
          <a:xfrm>
            <a:off x="3720875" y="2588275"/>
            <a:ext cx="2156700" cy="1061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36"/>
          <p:cNvCxnSpPr>
            <a:endCxn id="514" idx="1"/>
          </p:cNvCxnSpPr>
          <p:nvPr/>
        </p:nvCxnSpPr>
        <p:spPr>
          <a:xfrm flipH="1" rot="10800000">
            <a:off x="3195915" y="4294675"/>
            <a:ext cx="9045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cxnSp>
        <p:nvCxnSpPr>
          <p:cNvPr id="515" name="Google Shape;515;p36"/>
          <p:cNvCxnSpPr>
            <a:stCxn id="516" idx="3"/>
            <a:endCxn id="517" idx="0"/>
          </p:cNvCxnSpPr>
          <p:nvPr/>
        </p:nvCxnSpPr>
        <p:spPr>
          <a:xfrm>
            <a:off x="5322413" y="3101950"/>
            <a:ext cx="934500" cy="857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17" name="Google Shape;517;p36"/>
          <p:cNvSpPr/>
          <p:nvPr/>
        </p:nvSpPr>
        <p:spPr>
          <a:xfrm>
            <a:off x="5728226" y="3959725"/>
            <a:ext cx="1057500" cy="6699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" name="Google Shape;516;p36"/>
          <p:cNvSpPr/>
          <p:nvPr/>
        </p:nvSpPr>
        <p:spPr>
          <a:xfrm>
            <a:off x="4123613" y="2767000"/>
            <a:ext cx="1198800" cy="669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Larger NN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18" name="Google Shape;518;p36"/>
          <p:cNvCxnSpPr>
            <a:stCxn id="516" idx="2"/>
          </p:cNvCxnSpPr>
          <p:nvPr/>
        </p:nvCxnSpPr>
        <p:spPr>
          <a:xfrm>
            <a:off x="4723013" y="3436900"/>
            <a:ext cx="0" cy="916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19" name="Google Shape;519;p36"/>
          <p:cNvCxnSpPr>
            <a:stCxn id="517" idx="1"/>
            <a:endCxn id="514" idx="3"/>
          </p:cNvCxnSpPr>
          <p:nvPr/>
        </p:nvCxnSpPr>
        <p:spPr>
          <a:xfrm rot="10800000">
            <a:off x="5299226" y="4294675"/>
            <a:ext cx="429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20" name="Google Shape;520;p36"/>
          <p:cNvCxnSpPr>
            <a:endCxn id="516" idx="1"/>
          </p:cNvCxnSpPr>
          <p:nvPr/>
        </p:nvCxnSpPr>
        <p:spPr>
          <a:xfrm flipH="1" rot="10800000">
            <a:off x="3196013" y="3101950"/>
            <a:ext cx="9276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cxnSp>
      <p:sp>
        <p:nvSpPr>
          <p:cNvPr id="521" name="Google Shape;521;p36"/>
          <p:cNvSpPr/>
          <p:nvPr/>
        </p:nvSpPr>
        <p:spPr>
          <a:xfrm>
            <a:off x="6040871" y="3346957"/>
            <a:ext cx="13158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Always On</a:t>
            </a:r>
            <a:endParaRPr b="1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2" name="Google Shape;522;p36"/>
          <p:cNvSpPr/>
          <p:nvPr/>
        </p:nvSpPr>
        <p:spPr>
          <a:xfrm>
            <a:off x="5877575" y="2588275"/>
            <a:ext cx="1373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More</a:t>
            </a:r>
            <a:endParaRPr b="1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Accurate</a:t>
            </a:r>
            <a:endParaRPr b="1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23" name="Google Shape;5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121" y="2071403"/>
            <a:ext cx="1057401" cy="1000674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4" name="Google Shape;5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931" y="3806671"/>
            <a:ext cx="1188000" cy="863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36"/>
          <p:cNvCxnSpPr/>
          <p:nvPr/>
        </p:nvCxnSpPr>
        <p:spPr>
          <a:xfrm flipH="1" rot="10800000">
            <a:off x="7537800" y="4107400"/>
            <a:ext cx="1050600" cy="113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6"/>
          <p:cNvCxnSpPr/>
          <p:nvPr/>
        </p:nvCxnSpPr>
        <p:spPr>
          <a:xfrm flipH="1" rot="10800000">
            <a:off x="7452213" y="4334272"/>
            <a:ext cx="1169100" cy="3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7" name="Google Shape;52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0675" y="4213154"/>
            <a:ext cx="163076" cy="1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6"/>
          <p:cNvSpPr/>
          <p:nvPr/>
        </p:nvSpPr>
        <p:spPr>
          <a:xfrm>
            <a:off x="7372200" y="4216050"/>
            <a:ext cx="163200" cy="1632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6"/>
          <p:cNvSpPr/>
          <p:nvPr/>
        </p:nvSpPr>
        <p:spPr>
          <a:xfrm rot="-533236">
            <a:off x="8600357" y="4086549"/>
            <a:ext cx="240791" cy="231028"/>
          </a:xfrm>
          <a:prstGeom prst="rect">
            <a:avLst/>
          </a:prstGeom>
          <a:solidFill>
            <a:srgbClr val="EA4335">
              <a:alpha val="25490"/>
            </a:srgbClr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6"/>
          <p:cNvSpPr/>
          <p:nvPr/>
        </p:nvSpPr>
        <p:spPr>
          <a:xfrm>
            <a:off x="4100415" y="3959725"/>
            <a:ext cx="1198800" cy="669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 Audio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30" name="Google Shape;530;p36"/>
          <p:cNvCxnSpPr/>
          <p:nvPr/>
        </p:nvCxnSpPr>
        <p:spPr>
          <a:xfrm>
            <a:off x="2344800" y="3520875"/>
            <a:ext cx="1095600" cy="143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1" name="Google Shape;53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7632" y="707396"/>
            <a:ext cx="561456" cy="4884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36"/>
          <p:cNvGrpSpPr/>
          <p:nvPr/>
        </p:nvGrpSpPr>
        <p:grpSpPr>
          <a:xfrm>
            <a:off x="4435035" y="564260"/>
            <a:ext cx="1037251" cy="1283162"/>
            <a:chOff x="6146572" y="1233511"/>
            <a:chExt cx="1764932" cy="2183362"/>
          </a:xfrm>
        </p:grpSpPr>
        <p:pic>
          <p:nvPicPr>
            <p:cNvPr id="533" name="Google Shape;533;p36"/>
            <p:cNvPicPr preferRelativeResize="0"/>
            <p:nvPr/>
          </p:nvPicPr>
          <p:blipFill rotWithShape="1">
            <a:blip r:embed="rId8">
              <a:alphaModFix/>
            </a:blip>
            <a:srcRect b="1980" l="0" r="0" t="0"/>
            <a:stretch/>
          </p:blipFill>
          <p:spPr>
            <a:xfrm>
              <a:off x="6146572" y="1233511"/>
              <a:ext cx="782287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36"/>
            <p:cNvPicPr preferRelativeResize="0"/>
            <p:nvPr/>
          </p:nvPicPr>
          <p:blipFill rotWithShape="1">
            <a:blip r:embed="rId8">
              <a:alphaModFix/>
            </a:blip>
            <a:srcRect b="1980" l="0" r="0" t="0"/>
            <a:stretch/>
          </p:blipFill>
          <p:spPr>
            <a:xfrm flipH="1">
              <a:off x="6634228" y="1233511"/>
              <a:ext cx="841748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36"/>
            <p:cNvPicPr preferRelativeResize="0"/>
            <p:nvPr/>
          </p:nvPicPr>
          <p:blipFill rotWithShape="1">
            <a:blip r:embed="rId8">
              <a:alphaModFix/>
            </a:blip>
            <a:srcRect b="1400" l="-800" r="800" t="0"/>
            <a:stretch/>
          </p:blipFill>
          <p:spPr>
            <a:xfrm>
              <a:off x="7129217" y="1233511"/>
              <a:ext cx="782287" cy="21833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" name="Google Shape;536;p36"/>
          <p:cNvSpPr/>
          <p:nvPr/>
        </p:nvSpPr>
        <p:spPr>
          <a:xfrm>
            <a:off x="3516119" y="1195874"/>
            <a:ext cx="9045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Cloud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Servers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7"/>
          <p:cNvPicPr preferRelativeResize="0"/>
          <p:nvPr/>
        </p:nvPicPr>
        <p:blipFill rotWithShape="1">
          <a:blip r:embed="rId4">
            <a:alphaModFix/>
          </a:blip>
          <a:srcRect b="1302" l="0" r="0" t="0"/>
          <a:stretch/>
        </p:blipFill>
        <p:spPr>
          <a:xfrm>
            <a:off x="4794075" y="572225"/>
            <a:ext cx="4219301" cy="3946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2" name="Google Shape;542;p37"/>
          <p:cNvSpPr/>
          <p:nvPr/>
        </p:nvSpPr>
        <p:spPr>
          <a:xfrm>
            <a:off x="476150" y="3010800"/>
            <a:ext cx="3432000" cy="1061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7"/>
          <p:cNvSpPr/>
          <p:nvPr/>
        </p:nvSpPr>
        <p:spPr>
          <a:xfrm>
            <a:off x="476150" y="1835100"/>
            <a:ext cx="2156700" cy="1061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7"/>
          <p:cNvSpPr/>
          <p:nvPr/>
        </p:nvSpPr>
        <p:spPr>
          <a:xfrm>
            <a:off x="2437799" y="3206550"/>
            <a:ext cx="1050600" cy="6699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5" name="Google Shape;545;p37"/>
          <p:cNvSpPr/>
          <p:nvPr/>
        </p:nvSpPr>
        <p:spPr>
          <a:xfrm>
            <a:off x="878888" y="2013825"/>
            <a:ext cx="1198800" cy="669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Larger NN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6" name="Google Shape;546;p37"/>
          <p:cNvCxnSpPr>
            <a:stCxn id="545" idx="2"/>
          </p:cNvCxnSpPr>
          <p:nvPr/>
        </p:nvCxnSpPr>
        <p:spPr>
          <a:xfrm>
            <a:off x="1478288" y="2683725"/>
            <a:ext cx="0" cy="683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7" name="Google Shape;547;p37"/>
          <p:cNvCxnSpPr>
            <a:stCxn id="544" idx="1"/>
            <a:endCxn id="548" idx="3"/>
          </p:cNvCxnSpPr>
          <p:nvPr/>
        </p:nvCxnSpPr>
        <p:spPr>
          <a:xfrm rot="10800000">
            <a:off x="2045399" y="3541500"/>
            <a:ext cx="3924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49" name="Google Shape;549;p37"/>
          <p:cNvSpPr/>
          <p:nvPr/>
        </p:nvSpPr>
        <p:spPr>
          <a:xfrm>
            <a:off x="476150" y="1475325"/>
            <a:ext cx="2108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More Accurate</a:t>
            </a:r>
            <a:endParaRPr b="1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0" name="Google Shape;55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018" y="4065871"/>
            <a:ext cx="1188000" cy="863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37"/>
          <p:cNvCxnSpPr/>
          <p:nvPr/>
        </p:nvCxnSpPr>
        <p:spPr>
          <a:xfrm flipH="1" rot="10800000">
            <a:off x="1533888" y="4366600"/>
            <a:ext cx="1050600" cy="11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37"/>
          <p:cNvCxnSpPr/>
          <p:nvPr/>
        </p:nvCxnSpPr>
        <p:spPr>
          <a:xfrm flipH="1" rot="10800000">
            <a:off x="1448300" y="4593472"/>
            <a:ext cx="1169100" cy="3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7"/>
          <p:cNvSpPr/>
          <p:nvPr/>
        </p:nvSpPr>
        <p:spPr>
          <a:xfrm>
            <a:off x="1368288" y="4475250"/>
            <a:ext cx="163200" cy="16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7"/>
          <p:cNvSpPr/>
          <p:nvPr/>
        </p:nvSpPr>
        <p:spPr>
          <a:xfrm rot="-533236">
            <a:off x="2596444" y="4345749"/>
            <a:ext cx="240791" cy="23102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9475" y="4472354"/>
            <a:ext cx="163076" cy="16305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6" name="Google Shape;55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6596" y="1835101"/>
            <a:ext cx="1121549" cy="10614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6000"/>
              </a:srgbClr>
            </a:outerShdw>
          </a:effectLst>
        </p:spPr>
      </p:pic>
      <p:sp>
        <p:nvSpPr>
          <p:cNvPr id="557" name="Google Shape;557;p37"/>
          <p:cNvSpPr/>
          <p:nvPr/>
        </p:nvSpPr>
        <p:spPr>
          <a:xfrm>
            <a:off x="476150" y="4083913"/>
            <a:ext cx="1315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Always On</a:t>
            </a:r>
            <a:endParaRPr b="1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8" name="Google Shape;548;p37"/>
          <p:cNvSpPr/>
          <p:nvPr/>
        </p:nvSpPr>
        <p:spPr>
          <a:xfrm>
            <a:off x="857326" y="3206550"/>
            <a:ext cx="1188000" cy="669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 Audio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8" name="Google Shape;558;p37"/>
          <p:cNvSpPr txBox="1"/>
          <p:nvPr>
            <p:ph idx="4294967295"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“Hey Siri”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211873"/>
            <a:ext cx="9144000" cy="60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/>
        </p:nvSpPr>
        <p:spPr>
          <a:xfrm>
            <a:off x="3912588" y="2198075"/>
            <a:ext cx="3061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Our board [Course 3 Kit] only has </a:t>
            </a:r>
            <a:r>
              <a:rPr b="1" lang="en" sz="17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256KB</a:t>
            </a:r>
            <a:r>
              <a:rPr lang="en" sz="17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of RAM (memory)</a:t>
            </a:r>
            <a:endParaRPr sz="17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917" y="2008878"/>
            <a:ext cx="1549151" cy="11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/>
        </p:nvSpPr>
        <p:spPr>
          <a:xfrm>
            <a:off x="2458350" y="1621600"/>
            <a:ext cx="1035300" cy="76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Reshape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1761300" y="2673675"/>
            <a:ext cx="2429400" cy="864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Weights: &lt;1,10,8,8&gt;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Bias: &lt;8&gt;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1761300" y="2673675"/>
            <a:ext cx="2429400" cy="310500"/>
          </a:xfrm>
          <a:prstGeom prst="round2SameRect">
            <a:avLst>
              <a:gd fmla="val 2173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DepthwiseConv2D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4953300" y="2673675"/>
            <a:ext cx="2429400" cy="864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Weights: &lt;4,4000&gt;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Bias: &lt;4&gt;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9" name="Google Shape;119;p24"/>
          <p:cNvSpPr/>
          <p:nvPr/>
        </p:nvSpPr>
        <p:spPr>
          <a:xfrm>
            <a:off x="4953300" y="2673675"/>
            <a:ext cx="2429400" cy="3105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FullyConnected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5661300" y="1621600"/>
            <a:ext cx="1013400" cy="76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Softmax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4"/>
          <p:cNvSpPr/>
          <p:nvPr/>
        </p:nvSpPr>
        <p:spPr>
          <a:xfrm>
            <a:off x="439800" y="1621600"/>
            <a:ext cx="1138800" cy="762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Input Data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2" name="Google Shape;122;p24"/>
          <p:cNvSpPr/>
          <p:nvPr/>
        </p:nvSpPr>
        <p:spPr>
          <a:xfrm>
            <a:off x="7382700" y="1621600"/>
            <a:ext cx="1562700" cy="762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Output Classification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23" name="Google Shape;123;p24"/>
          <p:cNvCxnSpPr>
            <a:stCxn id="121" idx="3"/>
            <a:endCxn id="115" idx="1"/>
          </p:cNvCxnSpPr>
          <p:nvPr/>
        </p:nvCxnSpPr>
        <p:spPr>
          <a:xfrm>
            <a:off x="1578600" y="2003050"/>
            <a:ext cx="879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4"/>
          <p:cNvCxnSpPr>
            <a:stCxn id="120" idx="3"/>
            <a:endCxn id="122" idx="1"/>
          </p:cNvCxnSpPr>
          <p:nvPr/>
        </p:nvCxnSpPr>
        <p:spPr>
          <a:xfrm>
            <a:off x="6674700" y="2003050"/>
            <a:ext cx="708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4"/>
          <p:cNvCxnSpPr>
            <a:stCxn id="119" idx="3"/>
            <a:endCxn id="120" idx="2"/>
          </p:cNvCxnSpPr>
          <p:nvPr/>
        </p:nvCxnSpPr>
        <p:spPr>
          <a:xfrm rot="10800000">
            <a:off x="6168000" y="2384475"/>
            <a:ext cx="0" cy="2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4"/>
          <p:cNvCxnSpPr>
            <a:stCxn id="115" idx="2"/>
            <a:endCxn id="117" idx="3"/>
          </p:cNvCxnSpPr>
          <p:nvPr/>
        </p:nvCxnSpPr>
        <p:spPr>
          <a:xfrm>
            <a:off x="2976000" y="2384500"/>
            <a:ext cx="0" cy="2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4"/>
          <p:cNvCxnSpPr>
            <a:stCxn id="116" idx="3"/>
            <a:endCxn id="118" idx="1"/>
          </p:cNvCxnSpPr>
          <p:nvPr/>
        </p:nvCxnSpPr>
        <p:spPr>
          <a:xfrm>
            <a:off x="4190700" y="3106125"/>
            <a:ext cx="762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4"/>
          <p:cNvSpPr txBox="1"/>
          <p:nvPr/>
        </p:nvSpPr>
        <p:spPr>
          <a:xfrm>
            <a:off x="2364250" y="4034875"/>
            <a:ext cx="3061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Our board [Course 3 Kit] only has </a:t>
            </a:r>
            <a:r>
              <a:rPr b="1" lang="en" sz="17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256KB</a:t>
            </a:r>
            <a:r>
              <a:rPr lang="en" sz="17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of RAM (memory)</a:t>
            </a:r>
            <a:endParaRPr sz="17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79" y="3845678"/>
            <a:ext cx="1549151" cy="11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>
            <a:off x="2458350" y="1621600"/>
            <a:ext cx="1035300" cy="76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Reshape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1761300" y="2673675"/>
            <a:ext cx="2429400" cy="864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Weights: &lt;1,10,8,8&gt;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Bias: &lt;8&gt;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1761300" y="2673675"/>
            <a:ext cx="2429400" cy="310500"/>
          </a:xfrm>
          <a:prstGeom prst="round2SameRect">
            <a:avLst>
              <a:gd fmla="val 2173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DepthwiseConv2D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4953300" y="2673675"/>
            <a:ext cx="2429400" cy="864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Weights: &lt;4,4000&gt;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Bias: &lt;4&gt;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4953300" y="2673675"/>
            <a:ext cx="2429400" cy="3105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FullyConnected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5661300" y="1621600"/>
            <a:ext cx="1013400" cy="762900"/>
          </a:xfrm>
          <a:prstGeom prst="roundRect">
            <a:avLst>
              <a:gd fmla="val 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Softmax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439800" y="1621600"/>
            <a:ext cx="1138800" cy="762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Input Data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7382700" y="1621600"/>
            <a:ext cx="1562700" cy="7629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Output Classification</a:t>
            </a:r>
            <a:endParaRPr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2" name="Google Shape;142;p25"/>
          <p:cNvCxnSpPr>
            <a:stCxn id="140" idx="3"/>
            <a:endCxn id="134" idx="1"/>
          </p:cNvCxnSpPr>
          <p:nvPr/>
        </p:nvCxnSpPr>
        <p:spPr>
          <a:xfrm>
            <a:off x="1578600" y="2003050"/>
            <a:ext cx="879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5"/>
          <p:cNvCxnSpPr>
            <a:stCxn id="139" idx="3"/>
            <a:endCxn id="141" idx="1"/>
          </p:cNvCxnSpPr>
          <p:nvPr/>
        </p:nvCxnSpPr>
        <p:spPr>
          <a:xfrm>
            <a:off x="6674700" y="2003050"/>
            <a:ext cx="708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5"/>
          <p:cNvCxnSpPr>
            <a:stCxn id="138" idx="3"/>
            <a:endCxn id="139" idx="2"/>
          </p:cNvCxnSpPr>
          <p:nvPr/>
        </p:nvCxnSpPr>
        <p:spPr>
          <a:xfrm rot="10800000">
            <a:off x="6168000" y="2384475"/>
            <a:ext cx="0" cy="2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5"/>
          <p:cNvCxnSpPr>
            <a:stCxn id="134" idx="2"/>
            <a:endCxn id="136" idx="3"/>
          </p:cNvCxnSpPr>
          <p:nvPr/>
        </p:nvCxnSpPr>
        <p:spPr>
          <a:xfrm>
            <a:off x="2976000" y="2384500"/>
            <a:ext cx="0" cy="28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5"/>
          <p:cNvCxnSpPr>
            <a:stCxn id="135" idx="3"/>
            <a:endCxn id="137" idx="1"/>
          </p:cNvCxnSpPr>
          <p:nvPr/>
        </p:nvCxnSpPr>
        <p:spPr>
          <a:xfrm>
            <a:off x="4190700" y="3106125"/>
            <a:ext cx="762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5"/>
          <p:cNvSpPr txBox="1"/>
          <p:nvPr/>
        </p:nvSpPr>
        <p:spPr>
          <a:xfrm>
            <a:off x="2364250" y="4034875"/>
            <a:ext cx="3061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Our board [Course 3 Kit] only has </a:t>
            </a:r>
            <a:r>
              <a:rPr b="1" lang="en" sz="17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256KB</a:t>
            </a:r>
            <a:r>
              <a:rPr lang="en" sz="17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of RAM (memory)</a:t>
            </a:r>
            <a:endParaRPr sz="17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79" y="3845678"/>
            <a:ext cx="1549151" cy="11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/>
          <p:nvPr/>
        </p:nvSpPr>
        <p:spPr>
          <a:xfrm>
            <a:off x="4064003" y="527192"/>
            <a:ext cx="1473600" cy="676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27425" spcFirstLastPara="1" rIns="27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10 x 8 x 8 + 8 = 648 parameters</a:t>
            </a:r>
            <a:endParaRPr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50" name="Google Shape;150;p25"/>
          <p:cNvCxnSpPr>
            <a:endCxn id="149" idx="2"/>
          </p:cNvCxnSpPr>
          <p:nvPr/>
        </p:nvCxnSpPr>
        <p:spPr>
          <a:xfrm flipH="1" rot="10800000">
            <a:off x="4021703" y="1203992"/>
            <a:ext cx="779100" cy="1568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5"/>
          <p:cNvSpPr/>
          <p:nvPr/>
        </p:nvSpPr>
        <p:spPr>
          <a:xfrm>
            <a:off x="5862622" y="527192"/>
            <a:ext cx="1656600" cy="676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27425" spcFirstLastPara="1" rIns="27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4 x 4000 + 4 = 16,004 parameters</a:t>
            </a:r>
            <a:endParaRPr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52" name="Google Shape;152;p25"/>
          <p:cNvCxnSpPr>
            <a:endCxn id="151" idx="2"/>
          </p:cNvCxnSpPr>
          <p:nvPr/>
        </p:nvCxnSpPr>
        <p:spPr>
          <a:xfrm rot="10800000">
            <a:off x="6690922" y="1203992"/>
            <a:ext cx="477600" cy="1519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5"/>
          <p:cNvSpPr/>
          <p:nvPr/>
        </p:nvSpPr>
        <p:spPr>
          <a:xfrm>
            <a:off x="5564881" y="745494"/>
            <a:ext cx="277500" cy="2670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7553693" y="705900"/>
            <a:ext cx="277500" cy="360300"/>
          </a:xfrm>
          <a:prstGeom prst="mathEqual">
            <a:avLst>
              <a:gd fmla="val 15667" name="adj1"/>
              <a:gd fmla="val 1090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7858481" y="527192"/>
            <a:ext cx="1086600" cy="676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27425" spcFirstLastPara="1" rIns="27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16,652</a:t>
            </a:r>
            <a:endParaRPr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rPr>
              <a:t>parameters</a:t>
            </a:r>
            <a:endParaRPr b="1">
              <a:solidFill>
                <a:schemeClr val="l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Limited </a:t>
            </a:r>
            <a:r>
              <a:rPr b="1" lang="en">
                <a:solidFill>
                  <a:schemeClr val="dk1"/>
                </a:solidFill>
              </a:rPr>
              <a:t>vocabulary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Limited </a:t>
            </a:r>
            <a:r>
              <a:rPr b="1" lang="en">
                <a:solidFill>
                  <a:schemeClr val="dk1"/>
                </a:solidFill>
              </a:rPr>
              <a:t>accuracy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</a:t>
            </a:r>
            <a:r>
              <a:rPr lang="en">
                <a:solidFill>
                  <a:schemeClr val="dk1"/>
                </a:solidFill>
              </a:rPr>
              <a:t>imited </a:t>
            </a:r>
            <a:r>
              <a:rPr b="1" lang="en">
                <a:solidFill>
                  <a:schemeClr val="dk1"/>
                </a:solidFill>
              </a:rPr>
              <a:t>user experience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1" name="Google Shape;161;p26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Trade-offs</a:t>
            </a:r>
            <a:endParaRPr b="1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950" y="2065275"/>
            <a:ext cx="3864600" cy="101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“Cascade” detection: </a:t>
            </a:r>
            <a:r>
              <a:rPr lang="en"/>
              <a:t>a multi-stage model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1" y="2474233"/>
            <a:ext cx="2553701" cy="18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/>
          <p:nvPr/>
        </p:nvSpPr>
        <p:spPr>
          <a:xfrm>
            <a:off x="1038375" y="4362525"/>
            <a:ext cx="19341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Continuously listen on the microcontroller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27"/>
          <p:cNvSpPr/>
          <p:nvPr/>
        </p:nvSpPr>
        <p:spPr>
          <a:xfrm rot="-424221">
            <a:off x="1888424" y="3287539"/>
            <a:ext cx="233979" cy="193197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7"/>
          <p:cNvCxnSpPr>
            <a:stCxn id="172" idx="3"/>
          </p:cNvCxnSpPr>
          <p:nvPr/>
        </p:nvCxnSpPr>
        <p:spPr>
          <a:xfrm>
            <a:off x="1055401" y="2598974"/>
            <a:ext cx="792000" cy="66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16000"/>
              </a:srgbClr>
            </a:outerShdw>
          </a:effectLst>
        </p:spPr>
      </p:cxnSp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53" y="2383825"/>
            <a:ext cx="256200" cy="295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701275" y="4362525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3113935" y="1943350"/>
            <a:ext cx="19341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Process the data with </a:t>
            </a:r>
            <a:r>
              <a:rPr b="1" lang="en" sz="13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at the edge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2776835" y="1943350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3485410" y="2536225"/>
            <a:ext cx="1490100" cy="819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 rot="-5400000">
            <a:off x="4063959" y="3173333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 rot="-5400000">
            <a:off x="4063959" y="3038832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 rot="-5400000">
            <a:off x="4063959" y="2904330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 rot="-5400000">
            <a:off x="4063959" y="2769829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 rot="-5400000">
            <a:off x="4063959" y="2635327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 rot="-5400000">
            <a:off x="4314021" y="3106088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/>
          <p:nvPr/>
        </p:nvSpPr>
        <p:spPr>
          <a:xfrm rot="-5400000">
            <a:off x="4314021" y="2837085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/>
          <p:nvPr/>
        </p:nvSpPr>
        <p:spPr>
          <a:xfrm rot="-5400000">
            <a:off x="4314021" y="2702584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 rot="-5400000">
            <a:off x="4519195" y="3038832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 rot="-5400000">
            <a:off x="4519195" y="2769829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 rot="-5400000">
            <a:off x="4724365" y="2971585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 rot="-5400000">
            <a:off x="4724365" y="2837083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27"/>
          <p:cNvCxnSpPr>
            <a:stCxn id="178" idx="4"/>
            <a:endCxn id="185" idx="0"/>
          </p:cNvCxnSpPr>
          <p:nvPr/>
        </p:nvCxnSpPr>
        <p:spPr>
          <a:xfrm flipH="1" rot="10800000">
            <a:off x="4147059" y="2744183"/>
            <a:ext cx="167100" cy="4707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7"/>
          <p:cNvCxnSpPr>
            <a:stCxn id="179" idx="4"/>
            <a:endCxn id="183" idx="0"/>
          </p:cNvCxnSpPr>
          <p:nvPr/>
        </p:nvCxnSpPr>
        <p:spPr>
          <a:xfrm>
            <a:off x="4147059" y="3080382"/>
            <a:ext cx="167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7"/>
          <p:cNvCxnSpPr>
            <a:stCxn id="180" idx="4"/>
            <a:endCxn id="184" idx="0"/>
          </p:cNvCxnSpPr>
          <p:nvPr/>
        </p:nvCxnSpPr>
        <p:spPr>
          <a:xfrm flipH="1" rot="10800000">
            <a:off x="4147059" y="2878680"/>
            <a:ext cx="167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7"/>
          <p:cNvCxnSpPr>
            <a:stCxn id="181" idx="4"/>
            <a:endCxn id="183" idx="0"/>
          </p:cNvCxnSpPr>
          <p:nvPr/>
        </p:nvCxnSpPr>
        <p:spPr>
          <a:xfrm>
            <a:off x="4147059" y="2811379"/>
            <a:ext cx="167100" cy="336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7"/>
          <p:cNvCxnSpPr>
            <a:stCxn id="181" idx="4"/>
            <a:endCxn id="185" idx="0"/>
          </p:cNvCxnSpPr>
          <p:nvPr/>
        </p:nvCxnSpPr>
        <p:spPr>
          <a:xfrm flipH="1" rot="10800000">
            <a:off x="4147059" y="2744179"/>
            <a:ext cx="167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7"/>
          <p:cNvCxnSpPr>
            <a:stCxn id="182" idx="4"/>
            <a:endCxn id="184" idx="0"/>
          </p:cNvCxnSpPr>
          <p:nvPr/>
        </p:nvCxnSpPr>
        <p:spPr>
          <a:xfrm>
            <a:off x="4147059" y="2676877"/>
            <a:ext cx="167100" cy="2019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7"/>
          <p:cNvCxnSpPr>
            <a:stCxn id="183" idx="4"/>
            <a:endCxn id="186" idx="0"/>
          </p:cNvCxnSpPr>
          <p:nvPr/>
        </p:nvCxnSpPr>
        <p:spPr>
          <a:xfrm flipH="1" rot="10800000">
            <a:off x="4397121" y="3080438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7"/>
          <p:cNvCxnSpPr>
            <a:stCxn id="184" idx="4"/>
            <a:endCxn id="186" idx="0"/>
          </p:cNvCxnSpPr>
          <p:nvPr/>
        </p:nvCxnSpPr>
        <p:spPr>
          <a:xfrm>
            <a:off x="4397121" y="2878635"/>
            <a:ext cx="122100" cy="2016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7"/>
          <p:cNvCxnSpPr>
            <a:stCxn id="184" idx="4"/>
            <a:endCxn id="187" idx="0"/>
          </p:cNvCxnSpPr>
          <p:nvPr/>
        </p:nvCxnSpPr>
        <p:spPr>
          <a:xfrm flipH="1" rot="10800000">
            <a:off x="4397121" y="2811435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7"/>
          <p:cNvCxnSpPr>
            <a:stCxn id="185" idx="4"/>
            <a:endCxn id="187" idx="0"/>
          </p:cNvCxnSpPr>
          <p:nvPr/>
        </p:nvCxnSpPr>
        <p:spPr>
          <a:xfrm>
            <a:off x="4397121" y="2744134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7"/>
          <p:cNvCxnSpPr>
            <a:stCxn id="186" idx="4"/>
            <a:endCxn id="188" idx="0"/>
          </p:cNvCxnSpPr>
          <p:nvPr/>
        </p:nvCxnSpPr>
        <p:spPr>
          <a:xfrm flipH="1" rot="10800000">
            <a:off x="4602295" y="3013182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7"/>
          <p:cNvCxnSpPr>
            <a:stCxn id="186" idx="4"/>
            <a:endCxn id="189" idx="0"/>
          </p:cNvCxnSpPr>
          <p:nvPr/>
        </p:nvCxnSpPr>
        <p:spPr>
          <a:xfrm flipH="1" rot="10800000">
            <a:off x="4602295" y="2878782"/>
            <a:ext cx="122100" cy="2016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7"/>
          <p:cNvCxnSpPr>
            <a:stCxn id="187" idx="4"/>
            <a:endCxn id="188" idx="0"/>
          </p:cNvCxnSpPr>
          <p:nvPr/>
        </p:nvCxnSpPr>
        <p:spPr>
          <a:xfrm>
            <a:off x="4602295" y="2811379"/>
            <a:ext cx="122100" cy="2019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7"/>
          <p:cNvSpPr/>
          <p:nvPr/>
        </p:nvSpPr>
        <p:spPr>
          <a:xfrm rot="-5400000">
            <a:off x="3819437" y="2904323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27"/>
          <p:cNvCxnSpPr>
            <a:stCxn id="203" idx="4"/>
            <a:endCxn id="182" idx="0"/>
          </p:cNvCxnSpPr>
          <p:nvPr/>
        </p:nvCxnSpPr>
        <p:spPr>
          <a:xfrm flipH="1" rot="10800000">
            <a:off x="3902537" y="2676773"/>
            <a:ext cx="161400" cy="269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>
            <a:stCxn id="203" idx="4"/>
            <a:endCxn id="181" idx="0"/>
          </p:cNvCxnSpPr>
          <p:nvPr/>
        </p:nvCxnSpPr>
        <p:spPr>
          <a:xfrm flipH="1" rot="10800000">
            <a:off x="3902537" y="2811473"/>
            <a:ext cx="161400" cy="1344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>
            <a:stCxn id="203" idx="4"/>
            <a:endCxn id="180" idx="0"/>
          </p:cNvCxnSpPr>
          <p:nvPr/>
        </p:nvCxnSpPr>
        <p:spPr>
          <a:xfrm>
            <a:off x="3902537" y="294587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>
            <a:stCxn id="203" idx="4"/>
            <a:endCxn id="179" idx="0"/>
          </p:cNvCxnSpPr>
          <p:nvPr/>
        </p:nvCxnSpPr>
        <p:spPr>
          <a:xfrm>
            <a:off x="3902537" y="2945873"/>
            <a:ext cx="161400" cy="1344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>
            <a:stCxn id="203" idx="4"/>
            <a:endCxn id="178" idx="0"/>
          </p:cNvCxnSpPr>
          <p:nvPr/>
        </p:nvCxnSpPr>
        <p:spPr>
          <a:xfrm>
            <a:off x="3902537" y="2945873"/>
            <a:ext cx="161400" cy="269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7"/>
          <p:cNvCxnSpPr>
            <a:endCxn id="203" idx="0"/>
          </p:cNvCxnSpPr>
          <p:nvPr/>
        </p:nvCxnSpPr>
        <p:spPr>
          <a:xfrm>
            <a:off x="3595337" y="2945873"/>
            <a:ext cx="224100" cy="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7"/>
          <p:cNvSpPr/>
          <p:nvPr/>
        </p:nvSpPr>
        <p:spPr>
          <a:xfrm>
            <a:off x="4211375" y="3670705"/>
            <a:ext cx="19341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Send the data to the cloud when triggered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3874275" y="3670705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150" y="3347300"/>
            <a:ext cx="729300" cy="6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/>
          <p:nvPr/>
        </p:nvSpPr>
        <p:spPr>
          <a:xfrm>
            <a:off x="5848750" y="4158575"/>
            <a:ext cx="720825" cy="271875"/>
          </a:xfrm>
          <a:custGeom>
            <a:rect b="b" l="l" r="r" t="t"/>
            <a:pathLst>
              <a:path extrusionOk="0" h="10875" w="28833">
                <a:moveTo>
                  <a:pt x="0" y="0"/>
                </a:moveTo>
                <a:cubicBezTo>
                  <a:pt x="4165" y="1813"/>
                  <a:pt x="20183" y="10825"/>
                  <a:pt x="24988" y="10875"/>
                </a:cubicBezTo>
                <a:cubicBezTo>
                  <a:pt x="29794" y="10925"/>
                  <a:pt x="28192" y="2063"/>
                  <a:pt x="28833" y="30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4" name="Google Shape;214;p27"/>
          <p:cNvSpPr/>
          <p:nvPr/>
        </p:nvSpPr>
        <p:spPr>
          <a:xfrm>
            <a:off x="6130255" y="1625650"/>
            <a:ext cx="26304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Process the full speech data with a large model in the cloud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5793155" y="1625650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16" name="Google Shape;216;p27"/>
          <p:cNvGrpSpPr/>
          <p:nvPr/>
        </p:nvGrpSpPr>
        <p:grpSpPr>
          <a:xfrm>
            <a:off x="7319725" y="2167825"/>
            <a:ext cx="1347526" cy="1666997"/>
            <a:chOff x="6146572" y="1233511"/>
            <a:chExt cx="1764932" cy="2183362"/>
          </a:xfrm>
        </p:grpSpPr>
        <p:pic>
          <p:nvPicPr>
            <p:cNvPr id="217" name="Google Shape;217;p27"/>
            <p:cNvPicPr preferRelativeResize="0"/>
            <p:nvPr/>
          </p:nvPicPr>
          <p:blipFill rotWithShape="1">
            <a:blip r:embed="rId6">
              <a:alphaModFix/>
            </a:blip>
            <a:srcRect b="1980" l="0" r="0" t="0"/>
            <a:stretch/>
          </p:blipFill>
          <p:spPr>
            <a:xfrm>
              <a:off x="6146572" y="1233511"/>
              <a:ext cx="782287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7"/>
            <p:cNvPicPr preferRelativeResize="0"/>
            <p:nvPr/>
          </p:nvPicPr>
          <p:blipFill rotWithShape="1">
            <a:blip r:embed="rId6">
              <a:alphaModFix/>
            </a:blip>
            <a:srcRect b="1980" l="0" r="0" t="0"/>
            <a:stretch/>
          </p:blipFill>
          <p:spPr>
            <a:xfrm flipH="1">
              <a:off x="6634228" y="1233511"/>
              <a:ext cx="841748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7"/>
            <p:cNvPicPr preferRelativeResize="0"/>
            <p:nvPr/>
          </p:nvPicPr>
          <p:blipFill rotWithShape="1">
            <a:blip r:embed="rId6">
              <a:alphaModFix/>
            </a:blip>
            <a:srcRect b="1400" l="-800" r="800" t="0"/>
            <a:stretch/>
          </p:blipFill>
          <p:spPr>
            <a:xfrm>
              <a:off x="7129217" y="1233511"/>
              <a:ext cx="782287" cy="21833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7"/>
          <p:cNvSpPr/>
          <p:nvPr/>
        </p:nvSpPr>
        <p:spPr>
          <a:xfrm>
            <a:off x="6569575" y="2792097"/>
            <a:ext cx="600875" cy="356500"/>
          </a:xfrm>
          <a:custGeom>
            <a:rect b="b" l="l" r="r" t="t"/>
            <a:pathLst>
              <a:path extrusionOk="0" h="14260" w="24035">
                <a:moveTo>
                  <a:pt x="0" y="14260"/>
                </a:moveTo>
                <a:cubicBezTo>
                  <a:pt x="1015" y="12124"/>
                  <a:pt x="2083" y="3792"/>
                  <a:pt x="6089" y="1442"/>
                </a:cubicBezTo>
                <a:cubicBezTo>
                  <a:pt x="10095" y="-908"/>
                  <a:pt x="21044" y="374"/>
                  <a:pt x="24035" y="16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“Cascade” detection: </a:t>
            </a:r>
            <a:r>
              <a:rPr lang="en"/>
              <a:t>a multi-stage model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1" y="2474233"/>
            <a:ext cx="2553701" cy="18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/>
          <p:nvPr/>
        </p:nvSpPr>
        <p:spPr>
          <a:xfrm>
            <a:off x="1038375" y="4362525"/>
            <a:ext cx="19341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Continuously listen on the microcontroller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8" name="Google Shape;228;p28"/>
          <p:cNvSpPr/>
          <p:nvPr/>
        </p:nvSpPr>
        <p:spPr>
          <a:xfrm rot="-424221">
            <a:off x="1888424" y="3287539"/>
            <a:ext cx="233979" cy="193197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28"/>
          <p:cNvCxnSpPr>
            <a:stCxn id="230" idx="3"/>
          </p:cNvCxnSpPr>
          <p:nvPr/>
        </p:nvCxnSpPr>
        <p:spPr>
          <a:xfrm>
            <a:off x="1055401" y="2598974"/>
            <a:ext cx="792000" cy="66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16000"/>
              </a:srgbClr>
            </a:outerShdw>
          </a:effectLst>
        </p:spPr>
      </p:cxnSp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53" y="2383825"/>
            <a:ext cx="256200" cy="2957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/>
        </p:nvSpPr>
        <p:spPr>
          <a:xfrm>
            <a:off x="701275" y="4362525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3113935" y="1943350"/>
            <a:ext cx="19341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Process the data with </a:t>
            </a:r>
            <a:r>
              <a:rPr b="1" lang="en" sz="13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at the edge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2776835" y="1943350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3485410" y="2536225"/>
            <a:ext cx="1490100" cy="819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/>
          <p:nvPr/>
        </p:nvSpPr>
        <p:spPr>
          <a:xfrm rot="-5400000">
            <a:off x="4063959" y="3173333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/>
          <p:nvPr/>
        </p:nvSpPr>
        <p:spPr>
          <a:xfrm rot="-5400000">
            <a:off x="4063959" y="3038832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/>
          <p:nvPr/>
        </p:nvSpPr>
        <p:spPr>
          <a:xfrm rot="-5400000">
            <a:off x="4063959" y="2904330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 rot="-5400000">
            <a:off x="4063959" y="2769829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 rot="-5400000">
            <a:off x="4063959" y="2635327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 rot="-5400000">
            <a:off x="4314021" y="3106088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 rot="-5400000">
            <a:off x="4314021" y="2837085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 rot="-5400000">
            <a:off x="4314021" y="2702584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/>
          <p:nvPr/>
        </p:nvSpPr>
        <p:spPr>
          <a:xfrm rot="-5400000">
            <a:off x="4519195" y="3038832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/>
          <p:nvPr/>
        </p:nvSpPr>
        <p:spPr>
          <a:xfrm rot="-5400000">
            <a:off x="4519195" y="2769829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 rot="-5400000">
            <a:off x="4724365" y="2971585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/>
          <p:nvPr/>
        </p:nvSpPr>
        <p:spPr>
          <a:xfrm rot="-5400000">
            <a:off x="4724365" y="2837083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28"/>
          <p:cNvCxnSpPr>
            <a:stCxn id="236" idx="4"/>
            <a:endCxn id="243" idx="0"/>
          </p:cNvCxnSpPr>
          <p:nvPr/>
        </p:nvCxnSpPr>
        <p:spPr>
          <a:xfrm flipH="1" rot="10800000">
            <a:off x="4147059" y="2744183"/>
            <a:ext cx="167100" cy="4707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8"/>
          <p:cNvCxnSpPr>
            <a:stCxn id="237" idx="4"/>
            <a:endCxn id="241" idx="0"/>
          </p:cNvCxnSpPr>
          <p:nvPr/>
        </p:nvCxnSpPr>
        <p:spPr>
          <a:xfrm>
            <a:off x="4147059" y="3080382"/>
            <a:ext cx="167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8"/>
          <p:cNvCxnSpPr>
            <a:stCxn id="238" idx="4"/>
            <a:endCxn id="242" idx="0"/>
          </p:cNvCxnSpPr>
          <p:nvPr/>
        </p:nvCxnSpPr>
        <p:spPr>
          <a:xfrm flipH="1" rot="10800000">
            <a:off x="4147059" y="2878680"/>
            <a:ext cx="167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8"/>
          <p:cNvCxnSpPr>
            <a:stCxn id="239" idx="4"/>
            <a:endCxn id="241" idx="0"/>
          </p:cNvCxnSpPr>
          <p:nvPr/>
        </p:nvCxnSpPr>
        <p:spPr>
          <a:xfrm>
            <a:off x="4147059" y="2811379"/>
            <a:ext cx="167100" cy="336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8"/>
          <p:cNvCxnSpPr>
            <a:stCxn id="239" idx="4"/>
            <a:endCxn id="243" idx="0"/>
          </p:cNvCxnSpPr>
          <p:nvPr/>
        </p:nvCxnSpPr>
        <p:spPr>
          <a:xfrm flipH="1" rot="10800000">
            <a:off x="4147059" y="2744179"/>
            <a:ext cx="167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8"/>
          <p:cNvCxnSpPr>
            <a:stCxn id="240" idx="4"/>
            <a:endCxn id="242" idx="0"/>
          </p:cNvCxnSpPr>
          <p:nvPr/>
        </p:nvCxnSpPr>
        <p:spPr>
          <a:xfrm>
            <a:off x="4147059" y="2676877"/>
            <a:ext cx="167100" cy="2019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8"/>
          <p:cNvCxnSpPr>
            <a:stCxn id="241" idx="4"/>
            <a:endCxn id="244" idx="0"/>
          </p:cNvCxnSpPr>
          <p:nvPr/>
        </p:nvCxnSpPr>
        <p:spPr>
          <a:xfrm flipH="1" rot="10800000">
            <a:off x="4397121" y="3080438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8"/>
          <p:cNvCxnSpPr>
            <a:stCxn id="242" idx="4"/>
            <a:endCxn id="244" idx="0"/>
          </p:cNvCxnSpPr>
          <p:nvPr/>
        </p:nvCxnSpPr>
        <p:spPr>
          <a:xfrm>
            <a:off x="4397121" y="2878635"/>
            <a:ext cx="122100" cy="2016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8"/>
          <p:cNvCxnSpPr>
            <a:stCxn id="242" idx="4"/>
            <a:endCxn id="245" idx="0"/>
          </p:cNvCxnSpPr>
          <p:nvPr/>
        </p:nvCxnSpPr>
        <p:spPr>
          <a:xfrm flipH="1" rot="10800000">
            <a:off x="4397121" y="2811435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8"/>
          <p:cNvCxnSpPr>
            <a:stCxn id="243" idx="4"/>
            <a:endCxn id="245" idx="0"/>
          </p:cNvCxnSpPr>
          <p:nvPr/>
        </p:nvCxnSpPr>
        <p:spPr>
          <a:xfrm>
            <a:off x="4397121" y="2744134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8"/>
          <p:cNvCxnSpPr>
            <a:stCxn id="244" idx="4"/>
            <a:endCxn id="246" idx="0"/>
          </p:cNvCxnSpPr>
          <p:nvPr/>
        </p:nvCxnSpPr>
        <p:spPr>
          <a:xfrm flipH="1" rot="10800000">
            <a:off x="4602295" y="3013182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8"/>
          <p:cNvCxnSpPr>
            <a:stCxn id="244" idx="4"/>
            <a:endCxn id="247" idx="0"/>
          </p:cNvCxnSpPr>
          <p:nvPr/>
        </p:nvCxnSpPr>
        <p:spPr>
          <a:xfrm flipH="1" rot="10800000">
            <a:off x="4602295" y="2878782"/>
            <a:ext cx="122100" cy="2016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8"/>
          <p:cNvCxnSpPr>
            <a:stCxn id="245" idx="4"/>
            <a:endCxn id="246" idx="0"/>
          </p:cNvCxnSpPr>
          <p:nvPr/>
        </p:nvCxnSpPr>
        <p:spPr>
          <a:xfrm>
            <a:off x="4602295" y="2811379"/>
            <a:ext cx="122100" cy="2019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8"/>
          <p:cNvSpPr/>
          <p:nvPr/>
        </p:nvSpPr>
        <p:spPr>
          <a:xfrm rot="-5400000">
            <a:off x="3819437" y="2904323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28"/>
          <p:cNvCxnSpPr>
            <a:stCxn id="261" idx="4"/>
            <a:endCxn id="240" idx="0"/>
          </p:cNvCxnSpPr>
          <p:nvPr/>
        </p:nvCxnSpPr>
        <p:spPr>
          <a:xfrm flipH="1" rot="10800000">
            <a:off x="3902537" y="2676773"/>
            <a:ext cx="161400" cy="269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8"/>
          <p:cNvCxnSpPr>
            <a:stCxn id="261" idx="4"/>
            <a:endCxn id="239" idx="0"/>
          </p:cNvCxnSpPr>
          <p:nvPr/>
        </p:nvCxnSpPr>
        <p:spPr>
          <a:xfrm flipH="1" rot="10800000">
            <a:off x="3902537" y="2811473"/>
            <a:ext cx="161400" cy="1344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8"/>
          <p:cNvCxnSpPr>
            <a:stCxn id="261" idx="4"/>
            <a:endCxn id="238" idx="0"/>
          </p:cNvCxnSpPr>
          <p:nvPr/>
        </p:nvCxnSpPr>
        <p:spPr>
          <a:xfrm>
            <a:off x="3902537" y="294587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8"/>
          <p:cNvCxnSpPr>
            <a:stCxn id="261" idx="4"/>
            <a:endCxn id="237" idx="0"/>
          </p:cNvCxnSpPr>
          <p:nvPr/>
        </p:nvCxnSpPr>
        <p:spPr>
          <a:xfrm>
            <a:off x="3902537" y="2945873"/>
            <a:ext cx="161400" cy="1344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8"/>
          <p:cNvCxnSpPr>
            <a:stCxn id="261" idx="4"/>
            <a:endCxn id="236" idx="0"/>
          </p:cNvCxnSpPr>
          <p:nvPr/>
        </p:nvCxnSpPr>
        <p:spPr>
          <a:xfrm>
            <a:off x="3902537" y="2945873"/>
            <a:ext cx="161400" cy="269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8"/>
          <p:cNvCxnSpPr>
            <a:endCxn id="261" idx="0"/>
          </p:cNvCxnSpPr>
          <p:nvPr/>
        </p:nvCxnSpPr>
        <p:spPr>
          <a:xfrm>
            <a:off x="3595337" y="2945873"/>
            <a:ext cx="224100" cy="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8"/>
          <p:cNvSpPr/>
          <p:nvPr/>
        </p:nvSpPr>
        <p:spPr>
          <a:xfrm>
            <a:off x="4211375" y="3670705"/>
            <a:ext cx="19341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Send the data to the cloud when triggered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3874275" y="3670705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0" name="Google Shape;2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150" y="3347300"/>
            <a:ext cx="729300" cy="6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5848750" y="4158575"/>
            <a:ext cx="720825" cy="271875"/>
          </a:xfrm>
          <a:custGeom>
            <a:rect b="b" l="l" r="r" t="t"/>
            <a:pathLst>
              <a:path extrusionOk="0" h="10875" w="28833">
                <a:moveTo>
                  <a:pt x="0" y="0"/>
                </a:moveTo>
                <a:cubicBezTo>
                  <a:pt x="4165" y="1813"/>
                  <a:pt x="20183" y="10825"/>
                  <a:pt x="24988" y="10875"/>
                </a:cubicBezTo>
                <a:cubicBezTo>
                  <a:pt x="29794" y="10925"/>
                  <a:pt x="28192" y="2063"/>
                  <a:pt x="28833" y="30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72" name="Google Shape;272;p28"/>
          <p:cNvSpPr/>
          <p:nvPr/>
        </p:nvSpPr>
        <p:spPr>
          <a:xfrm>
            <a:off x="6130255" y="1625650"/>
            <a:ext cx="26304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Process the full speech data with a large model in the cloud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5793155" y="1625650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74" name="Google Shape;274;p28"/>
          <p:cNvGrpSpPr/>
          <p:nvPr/>
        </p:nvGrpSpPr>
        <p:grpSpPr>
          <a:xfrm>
            <a:off x="7319725" y="2167825"/>
            <a:ext cx="1347526" cy="1666997"/>
            <a:chOff x="6146572" y="1233511"/>
            <a:chExt cx="1764932" cy="2183362"/>
          </a:xfrm>
        </p:grpSpPr>
        <p:pic>
          <p:nvPicPr>
            <p:cNvPr id="275" name="Google Shape;275;p28"/>
            <p:cNvPicPr preferRelativeResize="0"/>
            <p:nvPr/>
          </p:nvPicPr>
          <p:blipFill rotWithShape="1">
            <a:blip r:embed="rId6">
              <a:alphaModFix/>
            </a:blip>
            <a:srcRect b="1980" l="0" r="0" t="0"/>
            <a:stretch/>
          </p:blipFill>
          <p:spPr>
            <a:xfrm>
              <a:off x="6146572" y="1233511"/>
              <a:ext cx="782287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8"/>
            <p:cNvPicPr preferRelativeResize="0"/>
            <p:nvPr/>
          </p:nvPicPr>
          <p:blipFill rotWithShape="1">
            <a:blip r:embed="rId6">
              <a:alphaModFix/>
            </a:blip>
            <a:srcRect b="1980" l="0" r="0" t="0"/>
            <a:stretch/>
          </p:blipFill>
          <p:spPr>
            <a:xfrm flipH="1">
              <a:off x="6634228" y="1233511"/>
              <a:ext cx="841748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8"/>
            <p:cNvPicPr preferRelativeResize="0"/>
            <p:nvPr/>
          </p:nvPicPr>
          <p:blipFill rotWithShape="1">
            <a:blip r:embed="rId6">
              <a:alphaModFix/>
            </a:blip>
            <a:srcRect b="1400" l="-800" r="800" t="0"/>
            <a:stretch/>
          </p:blipFill>
          <p:spPr>
            <a:xfrm>
              <a:off x="7129217" y="1233511"/>
              <a:ext cx="782287" cy="21833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28"/>
          <p:cNvSpPr/>
          <p:nvPr/>
        </p:nvSpPr>
        <p:spPr>
          <a:xfrm>
            <a:off x="6569575" y="2792097"/>
            <a:ext cx="600875" cy="356500"/>
          </a:xfrm>
          <a:custGeom>
            <a:rect b="b" l="l" r="r" t="t"/>
            <a:pathLst>
              <a:path extrusionOk="0" h="14260" w="24035">
                <a:moveTo>
                  <a:pt x="0" y="14260"/>
                </a:moveTo>
                <a:cubicBezTo>
                  <a:pt x="1015" y="12124"/>
                  <a:pt x="2083" y="3792"/>
                  <a:pt x="6089" y="1442"/>
                </a:cubicBezTo>
                <a:cubicBezTo>
                  <a:pt x="10095" y="-908"/>
                  <a:pt x="21044" y="374"/>
                  <a:pt x="24035" y="16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79" name="Google Shape;27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314149" y="4204125"/>
            <a:ext cx="1011101" cy="6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“Cascade” detection: </a:t>
            </a:r>
            <a:r>
              <a:rPr lang="en"/>
              <a:t>a multi-stage model</a:t>
            </a:r>
            <a:endParaRPr/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1" y="2474233"/>
            <a:ext cx="2553701" cy="18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/>
          <p:nvPr/>
        </p:nvSpPr>
        <p:spPr>
          <a:xfrm>
            <a:off x="1038375" y="4362525"/>
            <a:ext cx="19341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Continuously listen on the microcontroller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29"/>
          <p:cNvSpPr/>
          <p:nvPr/>
        </p:nvSpPr>
        <p:spPr>
          <a:xfrm rot="-424221">
            <a:off x="1888424" y="3287539"/>
            <a:ext cx="233979" cy="193197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29"/>
          <p:cNvCxnSpPr>
            <a:stCxn id="289" idx="3"/>
          </p:cNvCxnSpPr>
          <p:nvPr/>
        </p:nvCxnSpPr>
        <p:spPr>
          <a:xfrm>
            <a:off x="1055401" y="2598974"/>
            <a:ext cx="792000" cy="66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16000"/>
              </a:srgbClr>
            </a:outerShdw>
          </a:effectLst>
        </p:spPr>
      </p:cxnSp>
      <p:pic>
        <p:nvPicPr>
          <p:cNvPr id="290" name="Google Shape;2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53" y="2383825"/>
            <a:ext cx="256200" cy="29574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 txBox="1"/>
          <p:nvPr/>
        </p:nvSpPr>
        <p:spPr>
          <a:xfrm>
            <a:off x="701275" y="4362525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3113935" y="1943350"/>
            <a:ext cx="19341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Process the data with </a:t>
            </a:r>
            <a:r>
              <a:rPr b="1" lang="en" sz="13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TinyML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at the edge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2776835" y="1943350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3485410" y="2536225"/>
            <a:ext cx="1490100" cy="819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"/>
          <p:cNvSpPr/>
          <p:nvPr/>
        </p:nvSpPr>
        <p:spPr>
          <a:xfrm rot="-5400000">
            <a:off x="4063959" y="3173333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"/>
          <p:cNvSpPr/>
          <p:nvPr/>
        </p:nvSpPr>
        <p:spPr>
          <a:xfrm rot="-5400000">
            <a:off x="4063959" y="3038832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"/>
          <p:cNvSpPr/>
          <p:nvPr/>
        </p:nvSpPr>
        <p:spPr>
          <a:xfrm rot="-5400000">
            <a:off x="4063959" y="2904330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9"/>
          <p:cNvSpPr/>
          <p:nvPr/>
        </p:nvSpPr>
        <p:spPr>
          <a:xfrm rot="-5400000">
            <a:off x="4063959" y="2769829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 rot="-5400000">
            <a:off x="4063959" y="2635327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"/>
          <p:cNvSpPr/>
          <p:nvPr/>
        </p:nvSpPr>
        <p:spPr>
          <a:xfrm rot="-5400000">
            <a:off x="4314021" y="3106088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 rot="-5400000">
            <a:off x="4314021" y="2837085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/>
          <p:nvPr/>
        </p:nvSpPr>
        <p:spPr>
          <a:xfrm rot="-5400000">
            <a:off x="4314021" y="2702584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/>
          <p:nvPr/>
        </p:nvSpPr>
        <p:spPr>
          <a:xfrm rot="-5400000">
            <a:off x="4519195" y="3038832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/>
          <p:nvPr/>
        </p:nvSpPr>
        <p:spPr>
          <a:xfrm rot="-5400000">
            <a:off x="4519195" y="2769829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/>
          <p:nvPr/>
        </p:nvSpPr>
        <p:spPr>
          <a:xfrm rot="-5400000">
            <a:off x="4724365" y="2971585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/>
          <p:nvPr/>
        </p:nvSpPr>
        <p:spPr>
          <a:xfrm rot="-5400000">
            <a:off x="4724365" y="2837083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29"/>
          <p:cNvCxnSpPr>
            <a:stCxn id="295" idx="4"/>
            <a:endCxn id="302" idx="0"/>
          </p:cNvCxnSpPr>
          <p:nvPr/>
        </p:nvCxnSpPr>
        <p:spPr>
          <a:xfrm flipH="1" rot="10800000">
            <a:off x="4147059" y="2744183"/>
            <a:ext cx="167100" cy="4707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9"/>
          <p:cNvCxnSpPr>
            <a:stCxn id="296" idx="4"/>
            <a:endCxn id="300" idx="0"/>
          </p:cNvCxnSpPr>
          <p:nvPr/>
        </p:nvCxnSpPr>
        <p:spPr>
          <a:xfrm>
            <a:off x="4147059" y="3080382"/>
            <a:ext cx="167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9"/>
          <p:cNvCxnSpPr>
            <a:stCxn id="297" idx="4"/>
            <a:endCxn id="301" idx="0"/>
          </p:cNvCxnSpPr>
          <p:nvPr/>
        </p:nvCxnSpPr>
        <p:spPr>
          <a:xfrm flipH="1" rot="10800000">
            <a:off x="4147059" y="2878680"/>
            <a:ext cx="167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29"/>
          <p:cNvCxnSpPr>
            <a:stCxn id="298" idx="4"/>
            <a:endCxn id="300" idx="0"/>
          </p:cNvCxnSpPr>
          <p:nvPr/>
        </p:nvCxnSpPr>
        <p:spPr>
          <a:xfrm>
            <a:off x="4147059" y="2811379"/>
            <a:ext cx="167100" cy="336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29"/>
          <p:cNvCxnSpPr>
            <a:stCxn id="298" idx="4"/>
            <a:endCxn id="302" idx="0"/>
          </p:cNvCxnSpPr>
          <p:nvPr/>
        </p:nvCxnSpPr>
        <p:spPr>
          <a:xfrm flipH="1" rot="10800000">
            <a:off x="4147059" y="2744179"/>
            <a:ext cx="167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29"/>
          <p:cNvCxnSpPr>
            <a:stCxn id="299" idx="4"/>
            <a:endCxn id="301" idx="0"/>
          </p:cNvCxnSpPr>
          <p:nvPr/>
        </p:nvCxnSpPr>
        <p:spPr>
          <a:xfrm>
            <a:off x="4147059" y="2676877"/>
            <a:ext cx="167100" cy="2019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9"/>
          <p:cNvCxnSpPr>
            <a:stCxn id="300" idx="4"/>
            <a:endCxn id="303" idx="0"/>
          </p:cNvCxnSpPr>
          <p:nvPr/>
        </p:nvCxnSpPr>
        <p:spPr>
          <a:xfrm flipH="1" rot="10800000">
            <a:off x="4397121" y="3080438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9"/>
          <p:cNvCxnSpPr>
            <a:stCxn id="301" idx="4"/>
            <a:endCxn id="303" idx="0"/>
          </p:cNvCxnSpPr>
          <p:nvPr/>
        </p:nvCxnSpPr>
        <p:spPr>
          <a:xfrm>
            <a:off x="4397121" y="2878635"/>
            <a:ext cx="122100" cy="2016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9"/>
          <p:cNvCxnSpPr>
            <a:stCxn id="301" idx="4"/>
            <a:endCxn id="304" idx="0"/>
          </p:cNvCxnSpPr>
          <p:nvPr/>
        </p:nvCxnSpPr>
        <p:spPr>
          <a:xfrm flipH="1" rot="10800000">
            <a:off x="4397121" y="2811435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9"/>
          <p:cNvCxnSpPr>
            <a:stCxn id="302" idx="4"/>
            <a:endCxn id="304" idx="0"/>
          </p:cNvCxnSpPr>
          <p:nvPr/>
        </p:nvCxnSpPr>
        <p:spPr>
          <a:xfrm>
            <a:off x="4397121" y="2744134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9"/>
          <p:cNvCxnSpPr>
            <a:stCxn id="303" idx="4"/>
            <a:endCxn id="305" idx="0"/>
          </p:cNvCxnSpPr>
          <p:nvPr/>
        </p:nvCxnSpPr>
        <p:spPr>
          <a:xfrm flipH="1" rot="10800000">
            <a:off x="4602295" y="3013182"/>
            <a:ext cx="122100" cy="67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>
            <a:stCxn id="303" idx="4"/>
            <a:endCxn id="306" idx="0"/>
          </p:cNvCxnSpPr>
          <p:nvPr/>
        </p:nvCxnSpPr>
        <p:spPr>
          <a:xfrm flipH="1" rot="10800000">
            <a:off x="4602295" y="2878782"/>
            <a:ext cx="122100" cy="2016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9"/>
          <p:cNvCxnSpPr>
            <a:stCxn id="304" idx="4"/>
            <a:endCxn id="305" idx="0"/>
          </p:cNvCxnSpPr>
          <p:nvPr/>
        </p:nvCxnSpPr>
        <p:spPr>
          <a:xfrm>
            <a:off x="4602295" y="2811379"/>
            <a:ext cx="122100" cy="2019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29"/>
          <p:cNvSpPr/>
          <p:nvPr/>
        </p:nvSpPr>
        <p:spPr>
          <a:xfrm rot="-5400000">
            <a:off x="3819437" y="2904323"/>
            <a:ext cx="83100" cy="831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29"/>
          <p:cNvCxnSpPr>
            <a:stCxn id="320" idx="4"/>
            <a:endCxn id="299" idx="0"/>
          </p:cNvCxnSpPr>
          <p:nvPr/>
        </p:nvCxnSpPr>
        <p:spPr>
          <a:xfrm flipH="1" rot="10800000">
            <a:off x="3902537" y="2676773"/>
            <a:ext cx="161400" cy="269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9"/>
          <p:cNvCxnSpPr>
            <a:stCxn id="320" idx="4"/>
            <a:endCxn id="298" idx="0"/>
          </p:cNvCxnSpPr>
          <p:nvPr/>
        </p:nvCxnSpPr>
        <p:spPr>
          <a:xfrm flipH="1" rot="10800000">
            <a:off x="3902537" y="2811473"/>
            <a:ext cx="161400" cy="1344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9"/>
          <p:cNvCxnSpPr>
            <a:stCxn id="320" idx="4"/>
            <a:endCxn id="297" idx="0"/>
          </p:cNvCxnSpPr>
          <p:nvPr/>
        </p:nvCxnSpPr>
        <p:spPr>
          <a:xfrm>
            <a:off x="3902537" y="2945873"/>
            <a:ext cx="161400" cy="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9"/>
          <p:cNvCxnSpPr>
            <a:stCxn id="320" idx="4"/>
            <a:endCxn id="296" idx="0"/>
          </p:cNvCxnSpPr>
          <p:nvPr/>
        </p:nvCxnSpPr>
        <p:spPr>
          <a:xfrm>
            <a:off x="3902537" y="2945873"/>
            <a:ext cx="161400" cy="1344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9"/>
          <p:cNvCxnSpPr>
            <a:stCxn id="320" idx="4"/>
            <a:endCxn id="295" idx="0"/>
          </p:cNvCxnSpPr>
          <p:nvPr/>
        </p:nvCxnSpPr>
        <p:spPr>
          <a:xfrm>
            <a:off x="3902537" y="2945873"/>
            <a:ext cx="161400" cy="269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9"/>
          <p:cNvCxnSpPr>
            <a:endCxn id="320" idx="0"/>
          </p:cNvCxnSpPr>
          <p:nvPr/>
        </p:nvCxnSpPr>
        <p:spPr>
          <a:xfrm>
            <a:off x="3595337" y="2945873"/>
            <a:ext cx="224100" cy="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29"/>
          <p:cNvSpPr/>
          <p:nvPr/>
        </p:nvSpPr>
        <p:spPr>
          <a:xfrm>
            <a:off x="3557075" y="3765100"/>
            <a:ext cx="22917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Process on a secondary 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larger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model on a larger local device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3219975" y="3765105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062" y="2689350"/>
            <a:ext cx="729300" cy="6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/>
          <p:nvPr/>
        </p:nvSpPr>
        <p:spPr>
          <a:xfrm>
            <a:off x="4292500" y="4345850"/>
            <a:ext cx="1033400" cy="287350"/>
          </a:xfrm>
          <a:custGeom>
            <a:rect b="b" l="l" r="r" t="t"/>
            <a:pathLst>
              <a:path extrusionOk="0" h="11494" w="41336">
                <a:moveTo>
                  <a:pt x="0" y="0"/>
                </a:moveTo>
                <a:cubicBezTo>
                  <a:pt x="2027" y="1702"/>
                  <a:pt x="5270" y="8301"/>
                  <a:pt x="12159" y="10214"/>
                </a:cubicBezTo>
                <a:cubicBezTo>
                  <a:pt x="19048" y="12127"/>
                  <a:pt x="36473" y="11267"/>
                  <a:pt x="41336" y="11478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1" name="Google Shape;331;p29"/>
          <p:cNvSpPr/>
          <p:nvPr/>
        </p:nvSpPr>
        <p:spPr>
          <a:xfrm>
            <a:off x="6130255" y="1625650"/>
            <a:ext cx="26304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Process the full speech data with a large model in the cloud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5793155" y="1625650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3" name="Google Shape;333;p29"/>
          <p:cNvGrpSpPr/>
          <p:nvPr/>
        </p:nvGrpSpPr>
        <p:grpSpPr>
          <a:xfrm>
            <a:off x="7319725" y="2167825"/>
            <a:ext cx="1347526" cy="1666997"/>
            <a:chOff x="6146572" y="1233511"/>
            <a:chExt cx="1764932" cy="2183362"/>
          </a:xfrm>
        </p:grpSpPr>
        <p:pic>
          <p:nvPicPr>
            <p:cNvPr id="334" name="Google Shape;334;p29"/>
            <p:cNvPicPr preferRelativeResize="0"/>
            <p:nvPr/>
          </p:nvPicPr>
          <p:blipFill rotWithShape="1">
            <a:blip r:embed="rId6">
              <a:alphaModFix/>
            </a:blip>
            <a:srcRect b="1980" l="0" r="0" t="0"/>
            <a:stretch/>
          </p:blipFill>
          <p:spPr>
            <a:xfrm>
              <a:off x="6146572" y="1233511"/>
              <a:ext cx="782287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29"/>
            <p:cNvPicPr preferRelativeResize="0"/>
            <p:nvPr/>
          </p:nvPicPr>
          <p:blipFill rotWithShape="1">
            <a:blip r:embed="rId6">
              <a:alphaModFix/>
            </a:blip>
            <a:srcRect b="1980" l="0" r="0" t="0"/>
            <a:stretch/>
          </p:blipFill>
          <p:spPr>
            <a:xfrm flipH="1">
              <a:off x="6634228" y="1233511"/>
              <a:ext cx="841748" cy="21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29"/>
            <p:cNvPicPr preferRelativeResize="0"/>
            <p:nvPr/>
          </p:nvPicPr>
          <p:blipFill rotWithShape="1">
            <a:blip r:embed="rId6">
              <a:alphaModFix/>
            </a:blip>
            <a:srcRect b="1400" l="-800" r="800" t="0"/>
            <a:stretch/>
          </p:blipFill>
          <p:spPr>
            <a:xfrm>
              <a:off x="7129217" y="1233511"/>
              <a:ext cx="782287" cy="21833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29"/>
          <p:cNvSpPr/>
          <p:nvPr/>
        </p:nvSpPr>
        <p:spPr>
          <a:xfrm>
            <a:off x="6637013" y="2283822"/>
            <a:ext cx="600875" cy="356500"/>
          </a:xfrm>
          <a:custGeom>
            <a:rect b="b" l="l" r="r" t="t"/>
            <a:pathLst>
              <a:path extrusionOk="0" h="14260" w="24035">
                <a:moveTo>
                  <a:pt x="0" y="14260"/>
                </a:moveTo>
                <a:cubicBezTo>
                  <a:pt x="1015" y="12124"/>
                  <a:pt x="2083" y="3792"/>
                  <a:pt x="6089" y="1442"/>
                </a:cubicBezTo>
                <a:cubicBezTo>
                  <a:pt x="10095" y="-908"/>
                  <a:pt x="21044" y="374"/>
                  <a:pt x="24035" y="16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8" name="Google Shape;338;p29"/>
          <p:cNvSpPr/>
          <p:nvPr/>
        </p:nvSpPr>
        <p:spPr>
          <a:xfrm>
            <a:off x="6974125" y="4269418"/>
            <a:ext cx="1934100" cy="31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Send the data to the cloud when triggered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6637025" y="4269418"/>
            <a:ext cx="315600" cy="3177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5577425" y="4069850"/>
            <a:ext cx="516400" cy="903050"/>
            <a:chOff x="5692750" y="4069850"/>
            <a:chExt cx="516400" cy="903050"/>
          </a:xfrm>
        </p:grpSpPr>
        <p:sp>
          <p:nvSpPr>
            <p:cNvPr id="341" name="Google Shape;341;p29"/>
            <p:cNvSpPr/>
            <p:nvPr/>
          </p:nvSpPr>
          <p:spPr>
            <a:xfrm>
              <a:off x="5749178" y="4110992"/>
              <a:ext cx="403500" cy="820800"/>
            </a:xfrm>
            <a:prstGeom prst="rect">
              <a:avLst/>
            </a:prstGeom>
            <a:solidFill>
              <a:srgbClr val="1E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2" name="Google Shape;342;p29"/>
            <p:cNvPicPr preferRelativeResize="0"/>
            <p:nvPr/>
          </p:nvPicPr>
          <p:blipFill rotWithShape="1">
            <a:blip r:embed="rId7">
              <a:alphaModFix/>
            </a:blip>
            <a:srcRect b="0" l="21094" r="21723" t="0"/>
            <a:stretch/>
          </p:blipFill>
          <p:spPr>
            <a:xfrm>
              <a:off x="5692750" y="4069850"/>
              <a:ext cx="516400" cy="903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29"/>
          <p:cNvSpPr/>
          <p:nvPr/>
        </p:nvSpPr>
        <p:spPr>
          <a:xfrm>
            <a:off x="6478224" y="3501950"/>
            <a:ext cx="756725" cy="668775"/>
          </a:xfrm>
          <a:custGeom>
            <a:rect b="b" l="l" r="r" t="t"/>
            <a:pathLst>
              <a:path extrusionOk="0" h="26751" w="30269">
                <a:moveTo>
                  <a:pt x="30269" y="26751"/>
                </a:moveTo>
                <a:cubicBezTo>
                  <a:pt x="25648" y="24806"/>
                  <a:pt x="7409" y="19537"/>
                  <a:pt x="2545" y="15078"/>
                </a:cubicBezTo>
                <a:cubicBezTo>
                  <a:pt x="-2319" y="10620"/>
                  <a:pt x="1329" y="2513"/>
                  <a:pt x="1086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344" name="Google Shape;344;p29"/>
          <p:cNvCxnSpPr/>
          <p:nvPr/>
        </p:nvCxnSpPr>
        <p:spPr>
          <a:xfrm>
            <a:off x="6201165" y="4452594"/>
            <a:ext cx="3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5" name="Google Shape;345;p29"/>
          <p:cNvGrpSpPr/>
          <p:nvPr/>
        </p:nvGrpSpPr>
        <p:grpSpPr>
          <a:xfrm>
            <a:off x="5774569" y="4737345"/>
            <a:ext cx="122108" cy="117932"/>
            <a:chOff x="10007350" y="819150"/>
            <a:chExt cx="934975" cy="903000"/>
          </a:xfrm>
        </p:grpSpPr>
        <p:sp>
          <p:nvSpPr>
            <p:cNvPr id="346" name="Google Shape;346;p29"/>
            <p:cNvSpPr/>
            <p:nvPr/>
          </p:nvSpPr>
          <p:spPr>
            <a:xfrm>
              <a:off x="10007350" y="936300"/>
              <a:ext cx="161400" cy="668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0265213" y="819150"/>
              <a:ext cx="161400" cy="9030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0523075" y="937050"/>
              <a:ext cx="161400" cy="667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0780925" y="819150"/>
              <a:ext cx="161400" cy="9030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14" y="1126592"/>
            <a:ext cx="4011898" cy="40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/>
          <p:nvPr>
            <p:ph type="title"/>
          </p:nvPr>
        </p:nvSpPr>
        <p:spPr>
          <a:xfrm>
            <a:off x="344500" y="4515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“Hey Siri”</a:t>
            </a:r>
            <a:endParaRPr b="1"/>
          </a:p>
        </p:txBody>
      </p:sp>
      <p:sp>
        <p:nvSpPr>
          <p:cNvPr id="356" name="Google Shape;356;p30"/>
          <p:cNvSpPr/>
          <p:nvPr/>
        </p:nvSpPr>
        <p:spPr>
          <a:xfrm>
            <a:off x="2326900" y="4201250"/>
            <a:ext cx="1315800" cy="53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Core Audio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57" name="Google Shape;357;p30"/>
          <p:cNvCxnSpPr/>
          <p:nvPr/>
        </p:nvCxnSpPr>
        <p:spPr>
          <a:xfrm>
            <a:off x="1648027" y="4474700"/>
            <a:ext cx="8025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cxnSp>
      <p:sp>
        <p:nvSpPr>
          <p:cNvPr id="358" name="Google Shape;358;p30"/>
          <p:cNvSpPr/>
          <p:nvPr/>
        </p:nvSpPr>
        <p:spPr>
          <a:xfrm>
            <a:off x="369450" y="4201150"/>
            <a:ext cx="1373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“Hey Siri”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